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2" r:id="rId2"/>
    <p:sldId id="283" r:id="rId3"/>
    <p:sldId id="284" r:id="rId4"/>
    <p:sldId id="262" r:id="rId5"/>
    <p:sldId id="264" r:id="rId6"/>
    <p:sldId id="266" r:id="rId7"/>
    <p:sldId id="268" r:id="rId8"/>
    <p:sldId id="270" r:id="rId9"/>
    <p:sldId id="275" r:id="rId10"/>
    <p:sldId id="276" r:id="rId11"/>
    <p:sldId id="279" r:id="rId12"/>
    <p:sldId id="257" r:id="rId13"/>
    <p:sldId id="260" r:id="rId14"/>
    <p:sldId id="261" r:id="rId15"/>
    <p:sldId id="267" r:id="rId16"/>
    <p:sldId id="269" r:id="rId17"/>
    <p:sldId id="285" r:id="rId18"/>
    <p:sldId id="271" r:id="rId19"/>
    <p:sldId id="272" r:id="rId20"/>
    <p:sldId id="286" r:id="rId21"/>
    <p:sldId id="278" r:id="rId22"/>
    <p:sldId id="281" r:id="rId23"/>
    <p:sldId id="287" r:id="rId24"/>
    <p:sldId id="288" r:id="rId25"/>
    <p:sldId id="258" r:id="rId26"/>
    <p:sldId id="259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65" r:id="rId36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FD3057-A824-4DAA-8ADC-E6345A16932D}" v="1" dt="2022-12-13T08:00:22.756"/>
    <p1510:client id="{F703D524-5B8C-47F2-BE10-232F74F433C6}" v="24" dt="2022-12-13T08:04:3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芳yvonne 張" userId="c015c02644b86417" providerId="LiveId" clId="{5FFD3057-A824-4DAA-8ADC-E6345A16932D}"/>
    <pc:docChg chg="delSld">
      <pc:chgData name="文芳yvonne 張" userId="c015c02644b86417" providerId="LiveId" clId="{5FFD3057-A824-4DAA-8ADC-E6345A16932D}" dt="2022-12-13T08:00:40.083" v="0" actId="2696"/>
      <pc:docMkLst>
        <pc:docMk/>
      </pc:docMkLst>
      <pc:sldChg chg="del">
        <pc:chgData name="文芳yvonne 張" userId="c015c02644b86417" providerId="LiveId" clId="{5FFD3057-A824-4DAA-8ADC-E6345A16932D}" dt="2022-12-13T08:00:40.083" v="0" actId="2696"/>
        <pc:sldMkLst>
          <pc:docMk/>
          <pc:sldMk cId="0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970A0-5935-4374-A741-9958CF87B02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AF6B0A2-A2CC-4C9A-A6D8-BC064CE9B15B}">
      <dgm:prSet phldrT="[文字]"/>
      <dgm:spPr>
        <a:solidFill>
          <a:schemeClr val="accent1">
            <a:lumMod val="50000"/>
          </a:schemeClr>
        </a:solidFill>
      </dgm:spPr>
      <dgm:t>
        <a:bodyPr/>
        <a:lstStyle/>
        <a:p>
          <a:pPr>
            <a:buNone/>
          </a:pPr>
          <a:r>
            <a:rPr lang="en-US" altLang="zh-TW" dirty="0"/>
            <a:t>Knob Spring downward force on diaphragm</a:t>
          </a:r>
          <a:endParaRPr lang="zh-TW" altLang="en-US" dirty="0"/>
        </a:p>
      </dgm:t>
    </dgm:pt>
    <dgm:pt modelId="{40F8A02D-9375-4267-AA9B-9272D05F8D25}" type="parTrans" cxnId="{0E6E23BB-5A42-4600-9891-806240827B11}">
      <dgm:prSet/>
      <dgm:spPr/>
      <dgm:t>
        <a:bodyPr/>
        <a:lstStyle/>
        <a:p>
          <a:endParaRPr lang="zh-TW" altLang="en-US"/>
        </a:p>
      </dgm:t>
    </dgm:pt>
    <dgm:pt modelId="{8610FE6B-01BF-461B-9863-AF853FE6619D}" type="sibTrans" cxnId="{0E6E23BB-5A42-4600-9891-806240827B11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zh-TW" altLang="en-US"/>
        </a:p>
      </dgm:t>
    </dgm:pt>
    <dgm:pt modelId="{4F800E91-F0C3-4034-A4E2-7B95D9ACEE67}">
      <dgm:prSet phldrT="[文字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altLang="zh-TW" dirty="0"/>
            <a:t>Gas pressure creates upward force on diaphragm </a:t>
          </a:r>
          <a:endParaRPr lang="zh-TW" altLang="en-US" dirty="0"/>
        </a:p>
      </dgm:t>
    </dgm:pt>
    <dgm:pt modelId="{61CDE8F8-0016-4506-A4A7-FFFD19B0892D}" type="parTrans" cxnId="{8DEB685A-999E-4526-8D51-F85A9643A529}">
      <dgm:prSet/>
      <dgm:spPr/>
      <dgm:t>
        <a:bodyPr/>
        <a:lstStyle/>
        <a:p>
          <a:endParaRPr lang="zh-TW" altLang="en-US"/>
        </a:p>
      </dgm:t>
    </dgm:pt>
    <dgm:pt modelId="{7EF3AC2A-F78B-4C23-ACC8-6CD9C7466CF8}" type="sibTrans" cxnId="{8DEB685A-999E-4526-8D51-F85A9643A529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zh-TW" altLang="en-US"/>
        </a:p>
      </dgm:t>
    </dgm:pt>
    <dgm:pt modelId="{C83DE5BC-96BE-4529-BADC-F6F6851CCED5}">
      <dgm:prSet phldrT="[文字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altLang="zh-TW" dirty="0"/>
            <a:t>Set point achieved when forces are equal</a:t>
          </a:r>
          <a:endParaRPr lang="zh-TW" altLang="en-US" dirty="0"/>
        </a:p>
      </dgm:t>
    </dgm:pt>
    <dgm:pt modelId="{8816F8FB-94C9-4A08-82BD-91186647FEC1}" type="parTrans" cxnId="{7C5E9AE5-587C-4709-A4F1-9EF2C4F785AF}">
      <dgm:prSet/>
      <dgm:spPr/>
      <dgm:t>
        <a:bodyPr/>
        <a:lstStyle/>
        <a:p>
          <a:endParaRPr lang="zh-TW" altLang="en-US"/>
        </a:p>
      </dgm:t>
    </dgm:pt>
    <dgm:pt modelId="{997CA185-AFB1-424A-9240-C6E514FC0828}" type="sibTrans" cxnId="{7C5E9AE5-587C-4709-A4F1-9EF2C4F785AF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endParaRPr lang="zh-TW" altLang="en-US"/>
        </a:p>
      </dgm:t>
    </dgm:pt>
    <dgm:pt modelId="{9DAA62E2-D59E-4252-A7C4-6C07B2CD5BB5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altLang="zh-TW" dirty="0"/>
            <a:t>At set point, with no flow, poppet is against the seat </a:t>
          </a:r>
          <a:endParaRPr lang="zh-TW" altLang="en-US" dirty="0"/>
        </a:p>
      </dgm:t>
    </dgm:pt>
    <dgm:pt modelId="{09F35D4E-58E7-41D5-BAB2-1DF13D47136D}" type="parTrans" cxnId="{52BC6EE4-76E9-4982-A535-761904F6B990}">
      <dgm:prSet/>
      <dgm:spPr/>
      <dgm:t>
        <a:bodyPr/>
        <a:lstStyle/>
        <a:p>
          <a:endParaRPr lang="zh-TW" altLang="en-US"/>
        </a:p>
      </dgm:t>
    </dgm:pt>
    <dgm:pt modelId="{06980C04-6CC7-4E09-ABBB-3CF86EAE14E2}" type="sibTrans" cxnId="{52BC6EE4-76E9-4982-A535-761904F6B990}">
      <dgm:prSet/>
      <dgm:spPr/>
      <dgm:t>
        <a:bodyPr/>
        <a:lstStyle/>
        <a:p>
          <a:endParaRPr lang="zh-TW" altLang="en-US"/>
        </a:p>
      </dgm:t>
    </dgm:pt>
    <dgm:pt modelId="{E6E665ED-3A8E-4E29-975A-E85102D1476A}" type="pres">
      <dgm:prSet presAssocID="{55F970A0-5935-4374-A741-9958CF87B026}" presName="linearFlow" presStyleCnt="0">
        <dgm:presLayoutVars>
          <dgm:resizeHandles val="exact"/>
        </dgm:presLayoutVars>
      </dgm:prSet>
      <dgm:spPr/>
    </dgm:pt>
    <dgm:pt modelId="{1AE46733-8194-4A97-B270-966C07EEB377}" type="pres">
      <dgm:prSet presAssocID="{8AF6B0A2-A2CC-4C9A-A6D8-BC064CE9B15B}" presName="node" presStyleLbl="node1" presStyleIdx="0" presStyleCnt="4" custScaleX="244122" custLinFactNeighborX="2323" custLinFactNeighborY="4063">
        <dgm:presLayoutVars>
          <dgm:bulletEnabled val="1"/>
        </dgm:presLayoutVars>
      </dgm:prSet>
      <dgm:spPr/>
    </dgm:pt>
    <dgm:pt modelId="{80E272B6-3F84-436A-B378-D8C9D5A10041}" type="pres">
      <dgm:prSet presAssocID="{8610FE6B-01BF-461B-9863-AF853FE6619D}" presName="sibTrans" presStyleLbl="sibTrans2D1" presStyleIdx="0" presStyleCnt="3"/>
      <dgm:spPr/>
    </dgm:pt>
    <dgm:pt modelId="{F3B7655A-9E1A-4497-B82D-0013BD96849D}" type="pres">
      <dgm:prSet presAssocID="{8610FE6B-01BF-461B-9863-AF853FE6619D}" presName="connectorText" presStyleLbl="sibTrans2D1" presStyleIdx="0" presStyleCnt="3"/>
      <dgm:spPr/>
    </dgm:pt>
    <dgm:pt modelId="{12D34263-FA00-4A0C-80D5-34C0AE104FEC}" type="pres">
      <dgm:prSet presAssocID="{4F800E91-F0C3-4034-A4E2-7B95D9ACEE67}" presName="node" presStyleLbl="node1" presStyleIdx="1" presStyleCnt="4" custScaleX="244650">
        <dgm:presLayoutVars>
          <dgm:bulletEnabled val="1"/>
        </dgm:presLayoutVars>
      </dgm:prSet>
      <dgm:spPr/>
    </dgm:pt>
    <dgm:pt modelId="{7806E96B-6D32-4CF8-ABC4-A1B1C021A4BC}" type="pres">
      <dgm:prSet presAssocID="{7EF3AC2A-F78B-4C23-ACC8-6CD9C7466CF8}" presName="sibTrans" presStyleLbl="sibTrans2D1" presStyleIdx="1" presStyleCnt="3"/>
      <dgm:spPr/>
    </dgm:pt>
    <dgm:pt modelId="{CBF35F38-6325-4F6F-8433-1FD16915B88E}" type="pres">
      <dgm:prSet presAssocID="{7EF3AC2A-F78B-4C23-ACC8-6CD9C7466CF8}" presName="connectorText" presStyleLbl="sibTrans2D1" presStyleIdx="1" presStyleCnt="3"/>
      <dgm:spPr/>
    </dgm:pt>
    <dgm:pt modelId="{C023AB5E-3632-4CC1-9480-9A4AA4543059}" type="pres">
      <dgm:prSet presAssocID="{C83DE5BC-96BE-4529-BADC-F6F6851CCED5}" presName="node" presStyleLbl="node1" presStyleIdx="2" presStyleCnt="4" custScaleX="245634">
        <dgm:presLayoutVars>
          <dgm:bulletEnabled val="1"/>
        </dgm:presLayoutVars>
      </dgm:prSet>
      <dgm:spPr/>
    </dgm:pt>
    <dgm:pt modelId="{A183FEAE-715B-472E-B83D-193A083BE50D}" type="pres">
      <dgm:prSet presAssocID="{997CA185-AFB1-424A-9240-C6E514FC0828}" presName="sibTrans" presStyleLbl="sibTrans2D1" presStyleIdx="2" presStyleCnt="3"/>
      <dgm:spPr/>
    </dgm:pt>
    <dgm:pt modelId="{75E390A9-8094-4C5C-B1EC-D0E885A14647}" type="pres">
      <dgm:prSet presAssocID="{997CA185-AFB1-424A-9240-C6E514FC0828}" presName="connectorText" presStyleLbl="sibTrans2D1" presStyleIdx="2" presStyleCnt="3"/>
      <dgm:spPr/>
    </dgm:pt>
    <dgm:pt modelId="{C511DB27-B9F4-4890-95E0-CB9CF22BFF90}" type="pres">
      <dgm:prSet presAssocID="{9DAA62E2-D59E-4252-A7C4-6C07B2CD5BB5}" presName="node" presStyleLbl="node1" presStyleIdx="3" presStyleCnt="4" custScaleX="250220">
        <dgm:presLayoutVars>
          <dgm:bulletEnabled val="1"/>
        </dgm:presLayoutVars>
      </dgm:prSet>
      <dgm:spPr/>
    </dgm:pt>
  </dgm:ptLst>
  <dgm:cxnLst>
    <dgm:cxn modelId="{5900B50C-4537-4408-8BD4-AF8A7F97F5D4}" type="presOf" srcId="{8AF6B0A2-A2CC-4C9A-A6D8-BC064CE9B15B}" destId="{1AE46733-8194-4A97-B270-966C07EEB377}" srcOrd="0" destOrd="0" presId="urn:microsoft.com/office/officeart/2005/8/layout/process2"/>
    <dgm:cxn modelId="{2417D523-828E-4FA3-A0BE-2C10425A1E64}" type="presOf" srcId="{9DAA62E2-D59E-4252-A7C4-6C07B2CD5BB5}" destId="{C511DB27-B9F4-4890-95E0-CB9CF22BFF90}" srcOrd="0" destOrd="0" presId="urn:microsoft.com/office/officeart/2005/8/layout/process2"/>
    <dgm:cxn modelId="{17397D2B-8097-4CD0-A928-F39601392FD1}" type="presOf" srcId="{8610FE6B-01BF-461B-9863-AF853FE6619D}" destId="{F3B7655A-9E1A-4497-B82D-0013BD96849D}" srcOrd="1" destOrd="0" presId="urn:microsoft.com/office/officeart/2005/8/layout/process2"/>
    <dgm:cxn modelId="{E07C7334-9D8C-4FCB-9D0E-9EA17DEBD38D}" type="presOf" srcId="{4F800E91-F0C3-4034-A4E2-7B95D9ACEE67}" destId="{12D34263-FA00-4A0C-80D5-34C0AE104FEC}" srcOrd="0" destOrd="0" presId="urn:microsoft.com/office/officeart/2005/8/layout/process2"/>
    <dgm:cxn modelId="{2F9E446B-99EE-48F2-93E8-18FA909361AC}" type="presOf" srcId="{997CA185-AFB1-424A-9240-C6E514FC0828}" destId="{A183FEAE-715B-472E-B83D-193A083BE50D}" srcOrd="0" destOrd="0" presId="urn:microsoft.com/office/officeart/2005/8/layout/process2"/>
    <dgm:cxn modelId="{9190E66F-1B69-4F33-81A0-CE03924F95A6}" type="presOf" srcId="{8610FE6B-01BF-461B-9863-AF853FE6619D}" destId="{80E272B6-3F84-436A-B378-D8C9D5A10041}" srcOrd="0" destOrd="0" presId="urn:microsoft.com/office/officeart/2005/8/layout/process2"/>
    <dgm:cxn modelId="{5484CD71-C692-4A22-BCD6-DAD913252458}" type="presOf" srcId="{997CA185-AFB1-424A-9240-C6E514FC0828}" destId="{75E390A9-8094-4C5C-B1EC-D0E885A14647}" srcOrd="1" destOrd="0" presId="urn:microsoft.com/office/officeart/2005/8/layout/process2"/>
    <dgm:cxn modelId="{8DEB685A-999E-4526-8D51-F85A9643A529}" srcId="{55F970A0-5935-4374-A741-9958CF87B026}" destId="{4F800E91-F0C3-4034-A4E2-7B95D9ACEE67}" srcOrd="1" destOrd="0" parTransId="{61CDE8F8-0016-4506-A4A7-FFFD19B0892D}" sibTransId="{7EF3AC2A-F78B-4C23-ACC8-6CD9C7466CF8}"/>
    <dgm:cxn modelId="{E41DF87D-A1A8-41C7-985A-1CF68FCA8ACA}" type="presOf" srcId="{7EF3AC2A-F78B-4C23-ACC8-6CD9C7466CF8}" destId="{CBF35F38-6325-4F6F-8433-1FD16915B88E}" srcOrd="1" destOrd="0" presId="urn:microsoft.com/office/officeart/2005/8/layout/process2"/>
    <dgm:cxn modelId="{6CE0DE84-D54F-42A4-B73E-2EC37D6D8904}" type="presOf" srcId="{55F970A0-5935-4374-A741-9958CF87B026}" destId="{E6E665ED-3A8E-4E29-975A-E85102D1476A}" srcOrd="0" destOrd="0" presId="urn:microsoft.com/office/officeart/2005/8/layout/process2"/>
    <dgm:cxn modelId="{64233B87-C61E-4CBC-A618-7634D796464C}" type="presOf" srcId="{C83DE5BC-96BE-4529-BADC-F6F6851CCED5}" destId="{C023AB5E-3632-4CC1-9480-9A4AA4543059}" srcOrd="0" destOrd="0" presId="urn:microsoft.com/office/officeart/2005/8/layout/process2"/>
    <dgm:cxn modelId="{0E6E23BB-5A42-4600-9891-806240827B11}" srcId="{55F970A0-5935-4374-A741-9958CF87B026}" destId="{8AF6B0A2-A2CC-4C9A-A6D8-BC064CE9B15B}" srcOrd="0" destOrd="0" parTransId="{40F8A02D-9375-4267-AA9B-9272D05F8D25}" sibTransId="{8610FE6B-01BF-461B-9863-AF853FE6619D}"/>
    <dgm:cxn modelId="{B436A9DF-903D-4F33-8FF1-1805EBAB7E75}" type="presOf" srcId="{7EF3AC2A-F78B-4C23-ACC8-6CD9C7466CF8}" destId="{7806E96B-6D32-4CF8-ABC4-A1B1C021A4BC}" srcOrd="0" destOrd="0" presId="urn:microsoft.com/office/officeart/2005/8/layout/process2"/>
    <dgm:cxn modelId="{52BC6EE4-76E9-4982-A535-761904F6B990}" srcId="{55F970A0-5935-4374-A741-9958CF87B026}" destId="{9DAA62E2-D59E-4252-A7C4-6C07B2CD5BB5}" srcOrd="3" destOrd="0" parTransId="{09F35D4E-58E7-41D5-BAB2-1DF13D47136D}" sibTransId="{06980C04-6CC7-4E09-ABBB-3CF86EAE14E2}"/>
    <dgm:cxn modelId="{7C5E9AE5-587C-4709-A4F1-9EF2C4F785AF}" srcId="{55F970A0-5935-4374-A741-9958CF87B026}" destId="{C83DE5BC-96BE-4529-BADC-F6F6851CCED5}" srcOrd="2" destOrd="0" parTransId="{8816F8FB-94C9-4A08-82BD-91186647FEC1}" sibTransId="{997CA185-AFB1-424A-9240-C6E514FC0828}"/>
    <dgm:cxn modelId="{836AFB7C-9077-4F04-BF81-9AD2C88A4FE2}" type="presParOf" srcId="{E6E665ED-3A8E-4E29-975A-E85102D1476A}" destId="{1AE46733-8194-4A97-B270-966C07EEB377}" srcOrd="0" destOrd="0" presId="urn:microsoft.com/office/officeart/2005/8/layout/process2"/>
    <dgm:cxn modelId="{11A495F7-9A09-4246-8AA4-EE356E20095F}" type="presParOf" srcId="{E6E665ED-3A8E-4E29-975A-E85102D1476A}" destId="{80E272B6-3F84-436A-B378-D8C9D5A10041}" srcOrd="1" destOrd="0" presId="urn:microsoft.com/office/officeart/2005/8/layout/process2"/>
    <dgm:cxn modelId="{0CC84387-4A02-490D-B5FC-63491E1C581B}" type="presParOf" srcId="{80E272B6-3F84-436A-B378-D8C9D5A10041}" destId="{F3B7655A-9E1A-4497-B82D-0013BD96849D}" srcOrd="0" destOrd="0" presId="urn:microsoft.com/office/officeart/2005/8/layout/process2"/>
    <dgm:cxn modelId="{F987C813-AC70-4CB7-A7DD-E1647467D9AC}" type="presParOf" srcId="{E6E665ED-3A8E-4E29-975A-E85102D1476A}" destId="{12D34263-FA00-4A0C-80D5-34C0AE104FEC}" srcOrd="2" destOrd="0" presId="urn:microsoft.com/office/officeart/2005/8/layout/process2"/>
    <dgm:cxn modelId="{B87153E9-BE20-4A72-BC7D-42C2BB555167}" type="presParOf" srcId="{E6E665ED-3A8E-4E29-975A-E85102D1476A}" destId="{7806E96B-6D32-4CF8-ABC4-A1B1C021A4BC}" srcOrd="3" destOrd="0" presId="urn:microsoft.com/office/officeart/2005/8/layout/process2"/>
    <dgm:cxn modelId="{6A02BCC5-E08D-487D-A90E-7D0E74C17A63}" type="presParOf" srcId="{7806E96B-6D32-4CF8-ABC4-A1B1C021A4BC}" destId="{CBF35F38-6325-4F6F-8433-1FD16915B88E}" srcOrd="0" destOrd="0" presId="urn:microsoft.com/office/officeart/2005/8/layout/process2"/>
    <dgm:cxn modelId="{F3E64603-D377-4E26-82FA-8E12A847ADD0}" type="presParOf" srcId="{E6E665ED-3A8E-4E29-975A-E85102D1476A}" destId="{C023AB5E-3632-4CC1-9480-9A4AA4543059}" srcOrd="4" destOrd="0" presId="urn:microsoft.com/office/officeart/2005/8/layout/process2"/>
    <dgm:cxn modelId="{D61AA10A-F031-4DD2-8C1E-F33215E3DCD8}" type="presParOf" srcId="{E6E665ED-3A8E-4E29-975A-E85102D1476A}" destId="{A183FEAE-715B-472E-B83D-193A083BE50D}" srcOrd="5" destOrd="0" presId="urn:microsoft.com/office/officeart/2005/8/layout/process2"/>
    <dgm:cxn modelId="{D6648B17-BEA0-438C-AD1D-1907235FF156}" type="presParOf" srcId="{A183FEAE-715B-472E-B83D-193A083BE50D}" destId="{75E390A9-8094-4C5C-B1EC-D0E885A14647}" srcOrd="0" destOrd="0" presId="urn:microsoft.com/office/officeart/2005/8/layout/process2"/>
    <dgm:cxn modelId="{F2544911-8BC6-484C-8027-F9EEC1162441}" type="presParOf" srcId="{E6E665ED-3A8E-4E29-975A-E85102D1476A}" destId="{C511DB27-B9F4-4890-95E0-CB9CF22BFF9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D23745-6251-4DA5-9CF1-B07FD598B944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60EC8ED-BFA7-4638-ABE6-502ACEBF6ADD}">
      <dgm:prSet phldrT="[文字]"/>
      <dgm:spPr/>
      <dgm:t>
        <a:bodyPr/>
        <a:lstStyle/>
        <a:p>
          <a:r>
            <a:rPr lang="en-US" altLang="zh-TW" dirty="0">
              <a:solidFill>
                <a:srgbClr val="0070C0"/>
              </a:solidFill>
            </a:rPr>
            <a:t>Adjustment spring extension </a:t>
          </a:r>
          <a:endParaRPr lang="zh-TW" altLang="en-US" dirty="0">
            <a:solidFill>
              <a:srgbClr val="0070C0"/>
            </a:solidFill>
          </a:endParaRPr>
        </a:p>
      </dgm:t>
    </dgm:pt>
    <dgm:pt modelId="{87D2B4BA-E799-4F34-A55F-4CAEDA8B3714}" type="parTrans" cxnId="{CB08053B-3E81-4A8A-B6DD-7E050B63EA75}">
      <dgm:prSet/>
      <dgm:spPr/>
      <dgm:t>
        <a:bodyPr/>
        <a:lstStyle/>
        <a:p>
          <a:endParaRPr lang="zh-TW" altLang="en-US"/>
        </a:p>
      </dgm:t>
    </dgm:pt>
    <dgm:pt modelId="{E359C30E-1A05-490D-9C95-1DB4D268EDC6}" type="sibTrans" cxnId="{CB08053B-3E81-4A8A-B6DD-7E050B63EA75}">
      <dgm:prSet/>
      <dgm:spPr/>
      <dgm:t>
        <a:bodyPr/>
        <a:lstStyle/>
        <a:p>
          <a:endParaRPr lang="zh-TW" altLang="en-US"/>
        </a:p>
      </dgm:t>
    </dgm:pt>
    <dgm:pt modelId="{B3C5C8F6-F2B8-4153-A216-845F0DB6D43E}">
      <dgm:prSet phldrT="[文字]"/>
      <dgm:spPr/>
      <dgm:t>
        <a:bodyPr/>
        <a:lstStyle/>
        <a:p>
          <a:r>
            <a:rPr lang="en-US" altLang="zh-TW" dirty="0">
              <a:solidFill>
                <a:srgbClr val="00B050"/>
              </a:solidFill>
            </a:rPr>
            <a:t>Supply pressure</a:t>
          </a:r>
          <a:r>
            <a:rPr lang="zh-TW" altLang="en-US" dirty="0">
              <a:solidFill>
                <a:srgbClr val="00B050"/>
              </a:solidFill>
            </a:rPr>
            <a:t> </a:t>
          </a:r>
          <a:r>
            <a:rPr lang="en-US" altLang="zh-TW" dirty="0"/>
            <a:t>&amp;</a:t>
          </a:r>
          <a:r>
            <a:rPr lang="zh-TW" altLang="en-US" dirty="0"/>
            <a:t> </a:t>
          </a:r>
          <a:r>
            <a:rPr lang="en-US" altLang="zh-TW" dirty="0">
              <a:solidFill>
                <a:schemeClr val="accent6">
                  <a:lumMod val="60000"/>
                  <a:lumOff val="40000"/>
                </a:schemeClr>
              </a:solidFill>
            </a:rPr>
            <a:t>pressure </a:t>
          </a:r>
          <a:r>
            <a:rPr lang="en-US" altLang="zh-TW" dirty="0" err="1">
              <a:solidFill>
                <a:schemeClr val="accent6">
                  <a:lumMod val="60000"/>
                  <a:lumOff val="40000"/>
                </a:schemeClr>
              </a:solidFill>
            </a:rPr>
            <a:t>fouce</a:t>
          </a:r>
          <a:r>
            <a:rPr lang="en-US" altLang="zh-TW" dirty="0">
              <a:solidFill>
                <a:schemeClr val="accent6">
                  <a:lumMod val="60000"/>
                  <a:lumOff val="40000"/>
                </a:schemeClr>
              </a:solidFill>
            </a:rPr>
            <a:t> area </a:t>
          </a:r>
          <a:r>
            <a:rPr lang="zh-TW" altLang="en-US" dirty="0">
              <a:solidFill>
                <a:schemeClr val="accent6">
                  <a:lumMod val="60000"/>
                  <a:lumOff val="40000"/>
                </a:schemeClr>
              </a:solidFill>
            </a:rPr>
            <a:t> </a:t>
          </a:r>
        </a:p>
      </dgm:t>
    </dgm:pt>
    <dgm:pt modelId="{4C41BACC-28BF-4396-899A-E2A52E84BD38}" type="parTrans" cxnId="{487A0040-8CF9-4149-83AB-33EC52A042F3}">
      <dgm:prSet/>
      <dgm:spPr/>
      <dgm:t>
        <a:bodyPr/>
        <a:lstStyle/>
        <a:p>
          <a:endParaRPr lang="zh-TW" altLang="en-US"/>
        </a:p>
      </dgm:t>
    </dgm:pt>
    <dgm:pt modelId="{54E31251-3DF9-4521-A3BA-AE9FBC4FAB69}" type="sibTrans" cxnId="{487A0040-8CF9-4149-83AB-33EC52A042F3}">
      <dgm:prSet/>
      <dgm:spPr/>
      <dgm:t>
        <a:bodyPr/>
        <a:lstStyle/>
        <a:p>
          <a:endParaRPr lang="zh-TW" altLang="en-US"/>
        </a:p>
      </dgm:t>
    </dgm:pt>
    <dgm:pt modelId="{91D0E245-FDF7-4660-B2C8-0D243F5F45E1}" type="pres">
      <dgm:prSet presAssocID="{ACD23745-6251-4DA5-9CF1-B07FD598B944}" presName="compositeShape" presStyleCnt="0">
        <dgm:presLayoutVars>
          <dgm:chMax val="2"/>
          <dgm:dir/>
          <dgm:resizeHandles val="exact"/>
        </dgm:presLayoutVars>
      </dgm:prSet>
      <dgm:spPr/>
    </dgm:pt>
    <dgm:pt modelId="{798F063A-7F89-440D-AF6D-884F589CC078}" type="pres">
      <dgm:prSet presAssocID="{ACD23745-6251-4DA5-9CF1-B07FD598B944}" presName="divider" presStyleLbl="fgShp" presStyleIdx="0" presStyleCnt="1"/>
      <dgm:spPr/>
    </dgm:pt>
    <dgm:pt modelId="{A1FB9913-E5A7-41A5-9D81-CD318A45D99D}" type="pres">
      <dgm:prSet presAssocID="{960EC8ED-BFA7-4638-ABE6-502ACEBF6ADD}" presName="downArrow" presStyleLbl="node1" presStyleIdx="0" presStyleCnt="2"/>
      <dgm:spPr/>
    </dgm:pt>
    <dgm:pt modelId="{9E6B139B-1242-4A80-9E0A-EC2245953D38}" type="pres">
      <dgm:prSet presAssocID="{960EC8ED-BFA7-4638-ABE6-502ACEBF6ADD}" presName="downArrowText" presStyleLbl="revTx" presStyleIdx="0" presStyleCnt="2">
        <dgm:presLayoutVars>
          <dgm:bulletEnabled val="1"/>
        </dgm:presLayoutVars>
      </dgm:prSet>
      <dgm:spPr/>
    </dgm:pt>
    <dgm:pt modelId="{19E387C8-CF2E-4720-9B14-170DB5539126}" type="pres">
      <dgm:prSet presAssocID="{B3C5C8F6-F2B8-4153-A216-845F0DB6D43E}" presName="upArrow" presStyleLbl="node1" presStyleIdx="1" presStyleCnt="2"/>
      <dgm:spPr/>
    </dgm:pt>
    <dgm:pt modelId="{872684D0-5420-4E7F-89BF-1CEA9A5C7EC5}" type="pres">
      <dgm:prSet presAssocID="{B3C5C8F6-F2B8-4153-A216-845F0DB6D43E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BF4AF033-F959-49E0-85CA-DB0E0228B393}" type="presOf" srcId="{ACD23745-6251-4DA5-9CF1-B07FD598B944}" destId="{91D0E245-FDF7-4660-B2C8-0D243F5F45E1}" srcOrd="0" destOrd="0" presId="urn:microsoft.com/office/officeart/2005/8/layout/arrow3"/>
    <dgm:cxn modelId="{CB08053B-3E81-4A8A-B6DD-7E050B63EA75}" srcId="{ACD23745-6251-4DA5-9CF1-B07FD598B944}" destId="{960EC8ED-BFA7-4638-ABE6-502ACEBF6ADD}" srcOrd="0" destOrd="0" parTransId="{87D2B4BA-E799-4F34-A55F-4CAEDA8B3714}" sibTransId="{E359C30E-1A05-490D-9C95-1DB4D268EDC6}"/>
    <dgm:cxn modelId="{487A0040-8CF9-4149-83AB-33EC52A042F3}" srcId="{ACD23745-6251-4DA5-9CF1-B07FD598B944}" destId="{B3C5C8F6-F2B8-4153-A216-845F0DB6D43E}" srcOrd="1" destOrd="0" parTransId="{4C41BACC-28BF-4396-899A-E2A52E84BD38}" sibTransId="{54E31251-3DF9-4521-A3BA-AE9FBC4FAB69}"/>
    <dgm:cxn modelId="{AF88648C-DBFD-43B0-AC9E-784F599BD130}" type="presOf" srcId="{B3C5C8F6-F2B8-4153-A216-845F0DB6D43E}" destId="{872684D0-5420-4E7F-89BF-1CEA9A5C7EC5}" srcOrd="0" destOrd="0" presId="urn:microsoft.com/office/officeart/2005/8/layout/arrow3"/>
    <dgm:cxn modelId="{4FE6BEB4-DF76-4498-979A-DC960B103246}" type="presOf" srcId="{960EC8ED-BFA7-4638-ABE6-502ACEBF6ADD}" destId="{9E6B139B-1242-4A80-9E0A-EC2245953D38}" srcOrd="0" destOrd="0" presId="urn:microsoft.com/office/officeart/2005/8/layout/arrow3"/>
    <dgm:cxn modelId="{5C6DF8B4-B132-4A6D-9F84-8710B396E54D}" type="presParOf" srcId="{91D0E245-FDF7-4660-B2C8-0D243F5F45E1}" destId="{798F063A-7F89-440D-AF6D-884F589CC078}" srcOrd="0" destOrd="0" presId="urn:microsoft.com/office/officeart/2005/8/layout/arrow3"/>
    <dgm:cxn modelId="{2C59A8C2-CDAE-480A-A5C0-FD42877C830C}" type="presParOf" srcId="{91D0E245-FDF7-4660-B2C8-0D243F5F45E1}" destId="{A1FB9913-E5A7-41A5-9D81-CD318A45D99D}" srcOrd="1" destOrd="0" presId="urn:microsoft.com/office/officeart/2005/8/layout/arrow3"/>
    <dgm:cxn modelId="{401E9150-6D8C-4731-9EA3-5C89CA84D7C7}" type="presParOf" srcId="{91D0E245-FDF7-4660-B2C8-0D243F5F45E1}" destId="{9E6B139B-1242-4A80-9E0A-EC2245953D38}" srcOrd="2" destOrd="0" presId="urn:microsoft.com/office/officeart/2005/8/layout/arrow3"/>
    <dgm:cxn modelId="{48FD6AE1-8BCC-492A-93BF-015A549911F1}" type="presParOf" srcId="{91D0E245-FDF7-4660-B2C8-0D243F5F45E1}" destId="{19E387C8-CF2E-4720-9B14-170DB5539126}" srcOrd="3" destOrd="0" presId="urn:microsoft.com/office/officeart/2005/8/layout/arrow3"/>
    <dgm:cxn modelId="{740E593E-5281-4AE7-802B-ECB5C58B9C2D}" type="presParOf" srcId="{91D0E245-FDF7-4660-B2C8-0D243F5F45E1}" destId="{872684D0-5420-4E7F-89BF-1CEA9A5C7EC5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46733-8194-4A97-B270-966C07EEB377}">
      <dsp:nvSpPr>
        <dsp:cNvPr id="0" name=""/>
        <dsp:cNvSpPr/>
      </dsp:nvSpPr>
      <dsp:spPr>
        <a:xfrm>
          <a:off x="152395" y="19123"/>
          <a:ext cx="3653167" cy="831361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Knob Spring downward force on diaphragm</a:t>
          </a:r>
          <a:endParaRPr lang="zh-TW" altLang="en-US" sz="1800" kern="1200" dirty="0"/>
        </a:p>
      </dsp:txBody>
      <dsp:txXfrm>
        <a:off x="176745" y="43473"/>
        <a:ext cx="3604467" cy="782661"/>
      </dsp:txXfrm>
    </dsp:sp>
    <dsp:sp modelId="{80E272B6-3F84-436A-B378-D8C9D5A10041}">
      <dsp:nvSpPr>
        <dsp:cNvPr id="0" name=""/>
        <dsp:cNvSpPr/>
      </dsp:nvSpPr>
      <dsp:spPr>
        <a:xfrm rot="5497120">
          <a:off x="1811990" y="862825"/>
          <a:ext cx="299213" cy="3741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-5400000">
        <a:off x="1850631" y="900292"/>
        <a:ext cx="224468" cy="209449"/>
      </dsp:txXfrm>
    </dsp:sp>
    <dsp:sp modelId="{12D34263-FA00-4A0C-80D5-34C0AE104FEC}">
      <dsp:nvSpPr>
        <dsp:cNvPr id="0" name=""/>
        <dsp:cNvSpPr/>
      </dsp:nvSpPr>
      <dsp:spPr>
        <a:xfrm>
          <a:off x="113681" y="1249277"/>
          <a:ext cx="3661068" cy="831361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Gas pressure creates upward force on diaphragm </a:t>
          </a:r>
          <a:endParaRPr lang="zh-TW" altLang="en-US" sz="1800" kern="1200" dirty="0"/>
        </a:p>
      </dsp:txBody>
      <dsp:txXfrm>
        <a:off x="138031" y="1273627"/>
        <a:ext cx="3612368" cy="782661"/>
      </dsp:txXfrm>
    </dsp:sp>
    <dsp:sp modelId="{7806E96B-6D32-4CF8-ABC4-A1B1C021A4BC}">
      <dsp:nvSpPr>
        <dsp:cNvPr id="0" name=""/>
        <dsp:cNvSpPr/>
      </dsp:nvSpPr>
      <dsp:spPr>
        <a:xfrm rot="5400000">
          <a:off x="1788335" y="2101423"/>
          <a:ext cx="311760" cy="3741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-5400000">
        <a:off x="1831981" y="2132599"/>
        <a:ext cx="224468" cy="218232"/>
      </dsp:txXfrm>
    </dsp:sp>
    <dsp:sp modelId="{C023AB5E-3632-4CC1-9480-9A4AA4543059}">
      <dsp:nvSpPr>
        <dsp:cNvPr id="0" name=""/>
        <dsp:cNvSpPr/>
      </dsp:nvSpPr>
      <dsp:spPr>
        <a:xfrm>
          <a:off x="106319" y="2496320"/>
          <a:ext cx="3675793" cy="831361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Set point achieved when forces are equal</a:t>
          </a:r>
          <a:endParaRPr lang="zh-TW" altLang="en-US" sz="1800" kern="1200" dirty="0"/>
        </a:p>
      </dsp:txBody>
      <dsp:txXfrm>
        <a:off x="130669" y="2520670"/>
        <a:ext cx="3627093" cy="782661"/>
      </dsp:txXfrm>
    </dsp:sp>
    <dsp:sp modelId="{A183FEAE-715B-472E-B83D-193A083BE50D}">
      <dsp:nvSpPr>
        <dsp:cNvPr id="0" name=""/>
        <dsp:cNvSpPr/>
      </dsp:nvSpPr>
      <dsp:spPr>
        <a:xfrm rot="5400000">
          <a:off x="1788335" y="3348466"/>
          <a:ext cx="311760" cy="3741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-5400000">
        <a:off x="1831981" y="3379642"/>
        <a:ext cx="224468" cy="218232"/>
      </dsp:txXfrm>
    </dsp:sp>
    <dsp:sp modelId="{C511DB27-B9F4-4890-95E0-CB9CF22BFF90}">
      <dsp:nvSpPr>
        <dsp:cNvPr id="0" name=""/>
        <dsp:cNvSpPr/>
      </dsp:nvSpPr>
      <dsp:spPr>
        <a:xfrm>
          <a:off x="72005" y="3743363"/>
          <a:ext cx="3744420" cy="831361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At set point, with no flow, poppet is against the seat </a:t>
          </a:r>
          <a:endParaRPr lang="zh-TW" altLang="en-US" sz="1800" kern="1200" dirty="0"/>
        </a:p>
      </dsp:txBody>
      <dsp:txXfrm>
        <a:off x="96355" y="3767713"/>
        <a:ext cx="3695720" cy="7826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F063A-7F89-440D-AF6D-884F589CC078}">
      <dsp:nvSpPr>
        <dsp:cNvPr id="0" name=""/>
        <dsp:cNvSpPr/>
      </dsp:nvSpPr>
      <dsp:spPr>
        <a:xfrm rot="21300000">
          <a:off x="11936" y="1244120"/>
          <a:ext cx="3865948" cy="442709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B9913-E5A7-41A5-9D81-CD318A45D99D}">
      <dsp:nvSpPr>
        <dsp:cNvPr id="0" name=""/>
        <dsp:cNvSpPr/>
      </dsp:nvSpPr>
      <dsp:spPr>
        <a:xfrm>
          <a:off x="466778" y="146547"/>
          <a:ext cx="1166946" cy="1172380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B139B-1242-4A80-9E0A-EC2245953D38}">
      <dsp:nvSpPr>
        <dsp:cNvPr id="0" name=""/>
        <dsp:cNvSpPr/>
      </dsp:nvSpPr>
      <dsp:spPr>
        <a:xfrm>
          <a:off x="2061605" y="0"/>
          <a:ext cx="1244743" cy="1230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rgbClr val="0070C0"/>
              </a:solidFill>
            </a:rPr>
            <a:t>Adjustment spring extension </a:t>
          </a:r>
          <a:endParaRPr lang="zh-TW" altLang="en-US" sz="1600" kern="1200" dirty="0">
            <a:solidFill>
              <a:srgbClr val="0070C0"/>
            </a:solidFill>
          </a:endParaRPr>
        </a:p>
      </dsp:txBody>
      <dsp:txXfrm>
        <a:off x="2061605" y="0"/>
        <a:ext cx="1244743" cy="1230999"/>
      </dsp:txXfrm>
    </dsp:sp>
    <dsp:sp modelId="{19E387C8-CF2E-4720-9B14-170DB5539126}">
      <dsp:nvSpPr>
        <dsp:cNvPr id="0" name=""/>
        <dsp:cNvSpPr/>
      </dsp:nvSpPr>
      <dsp:spPr>
        <a:xfrm>
          <a:off x="2256096" y="1612022"/>
          <a:ext cx="1166946" cy="1172380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684D0-5420-4E7F-89BF-1CEA9A5C7EC5}">
      <dsp:nvSpPr>
        <dsp:cNvPr id="0" name=""/>
        <dsp:cNvSpPr/>
      </dsp:nvSpPr>
      <dsp:spPr>
        <a:xfrm>
          <a:off x="583473" y="1699950"/>
          <a:ext cx="1244743" cy="1230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rgbClr val="00B050"/>
              </a:solidFill>
            </a:rPr>
            <a:t>Supply pressure</a:t>
          </a:r>
          <a:r>
            <a:rPr lang="zh-TW" altLang="en-US" sz="1600" kern="1200" dirty="0">
              <a:solidFill>
                <a:srgbClr val="00B050"/>
              </a:solidFill>
            </a:rPr>
            <a:t> </a:t>
          </a:r>
          <a:r>
            <a:rPr lang="en-US" altLang="zh-TW" sz="1600" kern="1200" dirty="0"/>
            <a:t>&amp;</a:t>
          </a:r>
          <a:r>
            <a:rPr lang="zh-TW" altLang="en-US" sz="1600" kern="1200" dirty="0"/>
            <a:t> </a:t>
          </a:r>
          <a:r>
            <a:rPr lang="en-US" altLang="zh-TW" sz="16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pressure </a:t>
          </a:r>
          <a:r>
            <a:rPr lang="en-US" altLang="zh-TW" sz="1600" kern="1200" dirty="0" err="1">
              <a:solidFill>
                <a:schemeClr val="accent6">
                  <a:lumMod val="60000"/>
                  <a:lumOff val="40000"/>
                </a:schemeClr>
              </a:solidFill>
            </a:rPr>
            <a:t>fouce</a:t>
          </a:r>
          <a:r>
            <a:rPr lang="en-US" altLang="zh-TW" sz="16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 area </a:t>
          </a:r>
          <a:r>
            <a:rPr lang="zh-TW" altLang="en-US" sz="16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 </a:t>
          </a:r>
        </a:p>
      </dsp:txBody>
      <dsp:txXfrm>
        <a:off x="583473" y="1699950"/>
        <a:ext cx="1244743" cy="123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A3F2D7D-1BFC-1C66-E3CA-7E85B6E6BB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2056052-AAA8-64B1-4FF2-E5FA500B320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403D144-87ED-A057-B8E5-00ED06C2610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043EFE99-842B-4B6B-E301-730F6CB5278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4FC37177-5570-72A2-9BC5-DB973C83A25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5E5211D5-658B-1D74-107A-4D2421629F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09C55CF-E00E-48A3-928B-B8C5A43385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影像版面配置區 1">
            <a:extLst>
              <a:ext uri="{FF2B5EF4-FFF2-40B4-BE49-F238E27FC236}">
                <a16:creationId xmlns:a16="http://schemas.microsoft.com/office/drawing/2014/main" id="{029DF208-0E8B-714C-ED64-C6800DA26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備忘稿版面配置區 2">
            <a:extLst>
              <a:ext uri="{FF2B5EF4-FFF2-40B4-BE49-F238E27FC236}">
                <a16:creationId xmlns:a16="http://schemas.microsoft.com/office/drawing/2014/main" id="{F8325F8F-B311-0EEF-8DD5-0FE1675BA6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0" name="投影片編號版面配置區 3">
            <a:extLst>
              <a:ext uri="{FF2B5EF4-FFF2-40B4-BE49-F238E27FC236}">
                <a16:creationId xmlns:a16="http://schemas.microsoft.com/office/drawing/2014/main" id="{53E801A8-403D-B495-0E32-A405287EA1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DC351CA-AB67-42F2-8143-3F99BECCA3F7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影像版面配置區 1">
            <a:extLst>
              <a:ext uri="{FF2B5EF4-FFF2-40B4-BE49-F238E27FC236}">
                <a16:creationId xmlns:a16="http://schemas.microsoft.com/office/drawing/2014/main" id="{426B336B-5560-9CBE-58E3-1981CC444A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備忘稿版面配置區 2">
            <a:extLst>
              <a:ext uri="{FF2B5EF4-FFF2-40B4-BE49-F238E27FC236}">
                <a16:creationId xmlns:a16="http://schemas.microsoft.com/office/drawing/2014/main" id="{865C32EB-184E-A2B8-09FE-2F9D786451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32" name="投影片編號版面配置區 3">
            <a:extLst>
              <a:ext uri="{FF2B5EF4-FFF2-40B4-BE49-F238E27FC236}">
                <a16:creationId xmlns:a16="http://schemas.microsoft.com/office/drawing/2014/main" id="{91FA04E1-F0CF-D2D3-2610-5D47F7EF0C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89C31F9-CDD3-49C0-A381-4AC9CB5F5C32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影像版面配置區 1">
            <a:extLst>
              <a:ext uri="{FF2B5EF4-FFF2-40B4-BE49-F238E27FC236}">
                <a16:creationId xmlns:a16="http://schemas.microsoft.com/office/drawing/2014/main" id="{13804D8A-4C3E-7C54-E868-C63F5B8884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備忘稿版面配置區 2">
            <a:extLst>
              <a:ext uri="{FF2B5EF4-FFF2-40B4-BE49-F238E27FC236}">
                <a16:creationId xmlns:a16="http://schemas.microsoft.com/office/drawing/2014/main" id="{39787CD2-76BA-BBC9-2672-66AEC1B4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80" name="投影片編號版面配置區 3">
            <a:extLst>
              <a:ext uri="{FF2B5EF4-FFF2-40B4-BE49-F238E27FC236}">
                <a16:creationId xmlns:a16="http://schemas.microsoft.com/office/drawing/2014/main" id="{9BB5AA0A-0252-BA32-EA1F-5ACA826433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AA923A9-BEA7-4D43-8678-A8DF1365A836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92E024C2-F5A7-34C6-4418-6263A7A54C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415FFB-6D39-474A-A01E-100CCD028943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ACE684E-04B0-DCC1-9089-42706EEB59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1744C94-5A08-3FF5-AEEF-3DD0F20C43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/>
              <a:t>Instructor Notes:</a:t>
            </a:r>
          </a:p>
          <a:p>
            <a:pPr eaLnBrk="1" hangingPunct="1"/>
            <a:endParaRPr lang="en-US" altLang="zh-TW"/>
          </a:p>
          <a:p>
            <a:pPr eaLnBrk="1" hangingPunct="1"/>
            <a:r>
              <a:rPr lang="en-US" altLang="zh-TW"/>
              <a:t>Cover structural differences </a:t>
            </a:r>
            <a:r>
              <a:rPr lang="en-US" altLang="zh-TW">
                <a:latin typeface="Times New Roman" panose="02020603050405020304" pitchFamily="18" charset="0"/>
              </a:rPr>
              <a:t>–</a:t>
            </a:r>
            <a:r>
              <a:rPr lang="en-US" altLang="zh-TW"/>
              <a:t> reverse bias spring.  Location and function.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95B30AAD-0CCD-9A25-99D9-D73E57231D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B4E3669C-A64E-C009-FC42-BB7A5EB8B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148" name="投影片編號版面配置區 3">
            <a:extLst>
              <a:ext uri="{FF2B5EF4-FFF2-40B4-BE49-F238E27FC236}">
                <a16:creationId xmlns:a16="http://schemas.microsoft.com/office/drawing/2014/main" id="{5C462568-327F-5126-6B88-8AE0BF230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43B56B9-046D-4DE1-B20D-BC67E412F970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影像版面配置區 1">
            <a:extLst>
              <a:ext uri="{FF2B5EF4-FFF2-40B4-BE49-F238E27FC236}">
                <a16:creationId xmlns:a16="http://schemas.microsoft.com/office/drawing/2014/main" id="{439CB5DF-5006-CDAC-E0F5-441EB07A04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備忘稿版面配置區 2">
            <a:extLst>
              <a:ext uri="{FF2B5EF4-FFF2-40B4-BE49-F238E27FC236}">
                <a16:creationId xmlns:a16="http://schemas.microsoft.com/office/drawing/2014/main" id="{E76FF2C6-9962-9603-63D4-2DD58872E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196" name="投影片編號版面配置區 3">
            <a:extLst>
              <a:ext uri="{FF2B5EF4-FFF2-40B4-BE49-F238E27FC236}">
                <a16:creationId xmlns:a16="http://schemas.microsoft.com/office/drawing/2014/main" id="{9779769D-BBC1-6AED-36A3-6C596E7971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9633FBB-3142-4B31-998B-BF9352CB655E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影像版面配置區 1">
            <a:extLst>
              <a:ext uri="{FF2B5EF4-FFF2-40B4-BE49-F238E27FC236}">
                <a16:creationId xmlns:a16="http://schemas.microsoft.com/office/drawing/2014/main" id="{EA4E4867-066B-088A-86A3-C63DAB15A0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8C914936-9510-057C-141A-48B550F2F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E41D34C8-E12A-01F5-F03C-905967E44C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6B0BDD7-8203-448D-9009-1B3750C6386B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投影片影像版面配置區 1">
            <a:extLst>
              <a:ext uri="{FF2B5EF4-FFF2-40B4-BE49-F238E27FC236}">
                <a16:creationId xmlns:a16="http://schemas.microsoft.com/office/drawing/2014/main" id="{25864B01-246E-8414-0796-EFCFA2EB56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備忘稿版面配置區 2">
            <a:extLst>
              <a:ext uri="{FF2B5EF4-FFF2-40B4-BE49-F238E27FC236}">
                <a16:creationId xmlns:a16="http://schemas.microsoft.com/office/drawing/2014/main" id="{7818A8D6-F9D2-313C-D7B6-7E70B3E949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92" name="投影片編號版面配置區 3">
            <a:extLst>
              <a:ext uri="{FF2B5EF4-FFF2-40B4-BE49-F238E27FC236}">
                <a16:creationId xmlns:a16="http://schemas.microsoft.com/office/drawing/2014/main" id="{264A7E7C-BFD3-E2C7-ED82-1CC9FD980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0EB5CC1-0132-45E3-A2E0-E5D440EA3E4C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影像版面配置區 1">
            <a:extLst>
              <a:ext uri="{FF2B5EF4-FFF2-40B4-BE49-F238E27FC236}">
                <a16:creationId xmlns:a16="http://schemas.microsoft.com/office/drawing/2014/main" id="{0B299EA8-50B3-F51F-863F-4EA29893A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備忘稿版面配置區 2">
            <a:extLst>
              <a:ext uri="{FF2B5EF4-FFF2-40B4-BE49-F238E27FC236}">
                <a16:creationId xmlns:a16="http://schemas.microsoft.com/office/drawing/2014/main" id="{85CDA439-796F-8D75-3697-A354F7754C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340" name="投影片編號版面配置區 3">
            <a:extLst>
              <a:ext uri="{FF2B5EF4-FFF2-40B4-BE49-F238E27FC236}">
                <a16:creationId xmlns:a16="http://schemas.microsoft.com/office/drawing/2014/main" id="{3FBFB199-797D-2C11-7403-DD1BFFEA60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AC19BE7-FF57-4158-A5FA-D3591FCCD47D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影像版面配置區 1">
            <a:extLst>
              <a:ext uri="{FF2B5EF4-FFF2-40B4-BE49-F238E27FC236}">
                <a16:creationId xmlns:a16="http://schemas.microsoft.com/office/drawing/2014/main" id="{34AB1115-43B8-01E2-FC58-5138F2EBE0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備忘稿版面配置區 2">
            <a:extLst>
              <a:ext uri="{FF2B5EF4-FFF2-40B4-BE49-F238E27FC236}">
                <a16:creationId xmlns:a16="http://schemas.microsoft.com/office/drawing/2014/main" id="{AEDAF85A-10AA-BA32-6CEC-DFF6D4C8B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88" name="投影片編號版面配置區 3">
            <a:extLst>
              <a:ext uri="{FF2B5EF4-FFF2-40B4-BE49-F238E27FC236}">
                <a16:creationId xmlns:a16="http://schemas.microsoft.com/office/drawing/2014/main" id="{44549445-A084-0FD3-E8B0-3B7F61565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09FDE79-6CFD-4FAE-95A9-6564868EA444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影像版面配置區 1">
            <a:extLst>
              <a:ext uri="{FF2B5EF4-FFF2-40B4-BE49-F238E27FC236}">
                <a16:creationId xmlns:a16="http://schemas.microsoft.com/office/drawing/2014/main" id="{C63014F0-FD17-653E-BFAB-377CD2B00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E4954DF5-0DE8-11BD-6663-97EDB57CF8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6" name="投影片編號版面配置區 3">
            <a:extLst>
              <a:ext uri="{FF2B5EF4-FFF2-40B4-BE49-F238E27FC236}">
                <a16:creationId xmlns:a16="http://schemas.microsoft.com/office/drawing/2014/main" id="{A4CEA553-BF01-3393-D259-0852E47FDD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CC1BF1E-A228-4114-9BEC-D15869C74308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影像版面配置區 1">
            <a:extLst>
              <a:ext uri="{FF2B5EF4-FFF2-40B4-BE49-F238E27FC236}">
                <a16:creationId xmlns:a16="http://schemas.microsoft.com/office/drawing/2014/main" id="{014E8073-4BE3-D4AE-F19E-DB06823262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備忘稿版面配置區 2">
            <a:extLst>
              <a:ext uri="{FF2B5EF4-FFF2-40B4-BE49-F238E27FC236}">
                <a16:creationId xmlns:a16="http://schemas.microsoft.com/office/drawing/2014/main" id="{64868F0D-1648-44EA-612A-B2B1EC01F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484" name="投影片編號版面配置區 3">
            <a:extLst>
              <a:ext uri="{FF2B5EF4-FFF2-40B4-BE49-F238E27FC236}">
                <a16:creationId xmlns:a16="http://schemas.microsoft.com/office/drawing/2014/main" id="{E7099D5A-F2D9-45E4-85BB-4E0E087D7A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DA83582-72B7-4AAA-8C30-04F2CAF0221B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1DA4DA-6B9F-55DC-7764-8A3B708B3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AEAB78-62E2-E12C-C421-A71C45AC6F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CCB84D-8660-A0F6-8B43-8F8C5B35FE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F5B50-FF6C-44C3-99B3-99975BCB1F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780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C28DE1-EDB1-7451-3ADC-07BB8286EF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C2E7FD-8F5E-CD92-7663-76B0D5BBA7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2597881-D780-845B-EAAC-F95078D914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2A2A5-7CC3-4D9B-85CC-8C4E109F99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795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CA778B-11F2-FDDB-868C-33A9FF574E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8D6D34-B59B-D4F8-1348-A125F5814D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9FA42E7-3565-D743-45A3-16BDE486E0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B2ED9B-AA4D-4653-B483-522CBFD610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6427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線上影像版面配置區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9406A-841C-852C-FAF6-56404AC3A8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108879-9A99-59AE-39A9-6DAE93E13E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14A56B-F3FA-5A12-8631-4CBEE73F62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25FA9-1830-4AE8-BAD9-F6B44A586EE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1774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標題，圖表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表版面配置區 2"/>
          <p:cNvSpPr>
            <a:spLocks noGrp="1"/>
          </p:cNvSpPr>
          <p:nvPr>
            <p:ph type="ch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6877E-2710-7B1C-C82B-77C0A54D46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DB0642-F3EA-C4CB-0FF5-DC5C566B1A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9BA69-1266-83AC-EDA3-CD9E623930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90B45-1064-4589-9DDB-7D27FF91AE4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07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BB7C276-F754-A94E-CA7F-9814941894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C7854E-F100-9682-9AA4-2CC1A83CAF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D3D3A4-529C-B76A-97EA-D608F728B7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E0BCB-083D-4323-AED6-7CF9E0CF2F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02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0E88F9-99F8-C5D9-BF8D-1D07921F8B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C32835-2F32-22C0-E30A-B3C066C989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19E2C75-FF02-56FA-64BD-80B89D9256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0660B-229D-4E53-B90B-1921D2C4AD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825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28DDB-27DE-FDD7-3A06-6D2D3EED2E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67188B-E9BB-DCC4-A455-84AD829878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D2EE0-70D3-16E4-3A75-14732E5811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FAF36-BE21-4B5C-8619-61BD8BBB9E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125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B41EC74-659C-472A-BE71-0B6E0C9272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018C4E2-2C77-1D3F-2E92-E45AD2569D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7E97C4-F627-67B1-DA7E-4E8D595ADC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F0013-5F3F-4762-A630-3B4ADBE6A0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826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7F35258-6E2C-9ED4-5FE3-D8061D7903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7089C4-E56D-AB3C-6A19-C3FC4AB0A3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0AD0F09-826E-4FBE-A849-35A254E8B9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0D816-BB2D-4525-89DE-C2F34C0E56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791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B333C35-B780-20E8-9821-32B3593FC7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92E87AB-E866-C0C8-E196-D6F345B288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2FB198A-0E76-D3F2-D619-B7E095E96E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5584F-A3C9-4039-A686-59BFF6DAAF3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406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F7F4E6-1BFF-F4DF-F835-0C1D3EB313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1F9E2-5750-14EE-1D49-0DFD7D8525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C108F-C435-AB79-815A-37390D8EBA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E343C-C6E7-4AF9-8487-CF2ECE24F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9657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BAB33-6EA9-57BE-64B4-C1D24B76A2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E8565-BAC1-B2B6-6E3E-506ECA0A73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92187F-83B3-FB28-9078-033D055B29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9FFF4-1C03-436F-B036-316B174E8A0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771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90CAE09-7EBF-BAEF-E47A-2353F9677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C3205FA-BAAB-2CEB-E7A8-7BD3C42152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C19228F-13EC-D459-0F81-B307F82FC38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4FDA131-A3C9-E62D-6964-10BF15139A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F5C449C-C950-9661-4D0C-D754B418857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0857560-B5F7-441A-B0AD-018BECC616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oleObject" Target="../embeddings/oleObject2.bin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jpeg"/><Relationship Id="rId4" Type="http://schemas.openxmlformats.org/officeDocument/2006/relationships/image" Target="../media/image26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8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32.png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7.png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42.png"/><Relationship Id="rId4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7.jpe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cid:B219635B-BCAD-4AB4-BCDE-73BE54BE560D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cid:2AFC4DF2-518C-4B8B-8F3D-545513862C7E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6556F-DE1B-BD21-BA11-344BA067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38" y="588963"/>
            <a:ext cx="7392987" cy="511175"/>
          </a:xfrm>
        </p:spPr>
        <p:txBody>
          <a:bodyPr>
            <a:normAutofit fontScale="90000"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TW" altLang="en-US" sz="2325" b="1" dirty="0">
                <a:latin typeface="Times New Roman" panose="02020603050405020304" pitchFamily="18" charset="0"/>
              </a:rPr>
              <a:t>博  克  聯  合  有  限  公  司</a:t>
            </a:r>
            <a:br>
              <a:rPr lang="en-US" altLang="zh-TW" sz="2325" b="1" dirty="0">
                <a:latin typeface="Times New Roman" panose="02020603050405020304" pitchFamily="18" charset="0"/>
              </a:rPr>
            </a:br>
            <a:r>
              <a:rPr lang="en-US" altLang="zh-TW" sz="2325" dirty="0">
                <a:latin typeface="Times New Roman" panose="02020603050405020304" pitchFamily="18" charset="0"/>
              </a:rPr>
              <a:t>PULTEK ASSOCIATION CO.,LTD</a:t>
            </a:r>
            <a:br>
              <a:rPr lang="en-US" altLang="zh-TW" dirty="0">
                <a:latin typeface="Times New Roman" panose="02020603050405020304" pitchFamily="18" charset="0"/>
              </a:rPr>
            </a:br>
            <a:endParaRPr lang="zh-TW" altLang="en-US" dirty="0"/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CECB8E1A-9A5D-2EFD-1211-29D669764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15888"/>
            <a:ext cx="9652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矩形 5">
            <a:extLst>
              <a:ext uri="{FF2B5EF4-FFF2-40B4-BE49-F238E27FC236}">
                <a16:creationId xmlns:a16="http://schemas.microsoft.com/office/drawing/2014/main" id="{F750AE4D-8BD4-1315-5879-196232F6E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" y="1260475"/>
            <a:ext cx="51831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b="1"/>
              <a:t>     </a:t>
            </a:r>
            <a:r>
              <a:rPr lang="en-US" altLang="ko-KR" sz="1600" b="1"/>
              <a:t>Established </a:t>
            </a:r>
            <a:r>
              <a:rPr lang="en-US" altLang="zh-TW" sz="1600" b="1"/>
              <a:t>: </a:t>
            </a:r>
            <a:r>
              <a:rPr lang="en-US" altLang="ko-KR" sz="1600" b="1"/>
              <a:t> </a:t>
            </a:r>
            <a:r>
              <a:rPr lang="en-US" altLang="zh-TW" sz="1600" b="1"/>
              <a:t> 1998/ 9 </a:t>
            </a:r>
            <a:r>
              <a:rPr lang="zh-TW" altLang="en-US" sz="1600" b="1"/>
              <a:t>月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    </a:t>
            </a:r>
            <a:r>
              <a:rPr lang="en-US" altLang="zh-TW" sz="1600" b="1"/>
              <a:t>Capital         :   USD 300,000.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 b="1"/>
              <a:t>     </a:t>
            </a:r>
            <a:r>
              <a:rPr lang="en-US" altLang="ko-KR" sz="1600" b="1"/>
              <a:t>Head Office</a:t>
            </a:r>
            <a:r>
              <a:rPr lang="en-US" altLang="zh-TW" sz="1600" b="1"/>
              <a:t> :   Hsin chu , Taiwan ,R.O.C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 b="1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 b="1"/>
              <a:t>     Revenue</a:t>
            </a:r>
            <a:r>
              <a:rPr lang="zh-TW" altLang="en-US" sz="1600" b="1"/>
              <a:t>： </a:t>
            </a:r>
            <a:r>
              <a:rPr lang="en-US" altLang="zh-TW" sz="1600" b="1"/>
              <a:t>NTD</a:t>
            </a:r>
            <a:r>
              <a:rPr lang="zh-TW" altLang="en-US" sz="1600" b="1"/>
              <a:t> </a:t>
            </a:r>
            <a:r>
              <a:rPr lang="en-US" altLang="zh-TW" sz="1600" b="1"/>
              <a:t>6000 </a:t>
            </a:r>
            <a:r>
              <a:rPr lang="zh-TW" altLang="en-US" sz="1600" b="1"/>
              <a:t>萬 </a:t>
            </a:r>
            <a:endParaRPr lang="en-US" altLang="zh-TW" sz="16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</a:t>
            </a:r>
            <a:r>
              <a:rPr lang="zh-TW" altLang="en-US" sz="1600"/>
              <a:t>    </a:t>
            </a:r>
            <a:r>
              <a:rPr lang="en-US" altLang="zh-TW" sz="1600" b="1"/>
              <a:t>Affiliated company</a:t>
            </a:r>
            <a:r>
              <a:rPr lang="zh-TW" altLang="en-US" sz="1600" b="1"/>
              <a:t>：</a:t>
            </a:r>
            <a:endParaRPr lang="en-US" altLang="zh-TW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                                   盛郁實業有限公司</a:t>
            </a:r>
            <a:endParaRPr lang="en-US" altLang="zh-TW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                     </a:t>
            </a:r>
            <a:r>
              <a:rPr lang="en-US" altLang="zh-TW" sz="1600" b="1"/>
              <a:t>Primary-Tech-Enterprise Co.,LTD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                                   勝益氣體股份有限公司</a:t>
            </a:r>
            <a:endParaRPr lang="en-US" altLang="zh-TW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 b="1"/>
              <a:t>                                   </a:t>
            </a:r>
            <a:r>
              <a:rPr lang="zh-TW" altLang="en-US" sz="1600" b="1"/>
              <a:t>  </a:t>
            </a:r>
            <a:r>
              <a:rPr lang="en-US" altLang="zh-TW" sz="1600" b="1"/>
              <a:t>Shen Yi Gas Co.,LTD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    </a:t>
            </a:r>
            <a:r>
              <a:rPr lang="en-US" altLang="ko-KR" sz="1600" b="1"/>
              <a:t>Main Business</a:t>
            </a:r>
            <a:r>
              <a:rPr lang="en-US" altLang="zh-TW" sz="1600" b="1"/>
              <a:t>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                            </a:t>
            </a:r>
            <a:r>
              <a:rPr lang="en-US" altLang="zh-TW" sz="1600" b="1"/>
              <a:t>Instrumentation Fittings &amp;</a:t>
            </a:r>
            <a:r>
              <a:rPr lang="zh-TW" altLang="en-US" sz="1600" b="1"/>
              <a:t> </a:t>
            </a:r>
            <a:r>
              <a:rPr lang="en-US" altLang="zh-TW" sz="1600" b="1"/>
              <a:t>Valves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                            </a:t>
            </a:r>
            <a:r>
              <a:rPr lang="en-US" altLang="zh-TW" sz="1600" b="1"/>
              <a:t>GAS MFM &amp; MFC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                            </a:t>
            </a:r>
            <a:r>
              <a:rPr lang="en-US" altLang="zh-TW" sz="1600" b="1"/>
              <a:t> BA/EP SUS 316L Tube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 b="1"/>
              <a:t>                </a:t>
            </a:r>
            <a:r>
              <a:rPr lang="zh-TW" altLang="en-US" sz="1600" b="1"/>
              <a:t>             </a:t>
            </a:r>
            <a:r>
              <a:rPr lang="en-US" altLang="zh-TW" sz="1600" b="1"/>
              <a:t>Tube Welding Fitting</a:t>
            </a:r>
          </a:p>
        </p:txBody>
      </p:sp>
      <p:pic>
        <p:nvPicPr>
          <p:cNvPr id="3077" name="Picture 2" descr="d41d1346-06d1-45d6-a723-95a7235dc58f@apcprd02">
            <a:extLst>
              <a:ext uri="{FF2B5EF4-FFF2-40B4-BE49-F238E27FC236}">
                <a16:creationId xmlns:a16="http://schemas.microsoft.com/office/drawing/2014/main" id="{E6082C59-064C-CC7D-72C7-DDFA4654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965200"/>
            <a:ext cx="2295525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3" descr="c2fa9454-6bd9-42e4-b0d3-47ad78d3a19c@apcprd02">
            <a:extLst>
              <a:ext uri="{FF2B5EF4-FFF2-40B4-BE49-F238E27FC236}">
                <a16:creationId xmlns:a16="http://schemas.microsoft.com/office/drawing/2014/main" id="{16225C93-14C6-DD0E-FBBE-09B6F7CA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8" y="4183063"/>
            <a:ext cx="3581400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3">
            <a:extLst>
              <a:ext uri="{FF2B5EF4-FFF2-40B4-BE49-F238E27FC236}">
                <a16:creationId xmlns:a16="http://schemas.microsoft.com/office/drawing/2014/main" id="{A9A6D832-932B-1FE2-9D22-2E36D83D209C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539750" y="1700213"/>
          <a:ext cx="3810000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90476" imgH="3561905" progId="MSPhotoEd.3">
                  <p:embed/>
                </p:oleObj>
              </mc:Choice>
              <mc:Fallback>
                <p:oleObj name="Photo Editor Photo" r:id="rId3" imgW="4590476" imgH="3561905" progId="MSPhotoEd.3">
                  <p:embed/>
                  <p:pic>
                    <p:nvPicPr>
                      <p:cNvPr id="21506" name="Object 3">
                        <a:extLst>
                          <a:ext uri="{FF2B5EF4-FFF2-40B4-BE49-F238E27FC236}">
                            <a16:creationId xmlns:a16="http://schemas.microsoft.com/office/drawing/2014/main" id="{A9A6D832-932B-1FE2-9D22-2E36D83D20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411"/>
                      <a:stretch>
                        <a:fillRect/>
                      </a:stretch>
                    </p:blipFill>
                    <p:spPr bwMode="auto">
                      <a:xfrm>
                        <a:off x="539750" y="1700213"/>
                        <a:ext cx="3810000" cy="295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4">
            <a:extLst>
              <a:ext uri="{FF2B5EF4-FFF2-40B4-BE49-F238E27FC236}">
                <a16:creationId xmlns:a16="http://schemas.microsoft.com/office/drawing/2014/main" id="{049B038A-7ECF-9613-D6DF-466A181FFB2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0263" y="1349375"/>
            <a:ext cx="4033837" cy="965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>
                <a:solidFill>
                  <a:schemeClr val="accent6"/>
                </a:solidFill>
              </a:rPr>
              <a:t>No gas introduced, so no pressure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209E236-404B-B7FD-8AA1-C0E86B51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774825"/>
            <a:ext cx="43973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8B1C92B-4BDF-C2A5-097A-5FB41D4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0" y="2292350"/>
            <a:ext cx="3810000" cy="13938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800" dirty="0">
                <a:solidFill>
                  <a:schemeClr val="accent6"/>
                </a:solidFill>
              </a:rPr>
              <a:t>Knob turned off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--Poppet closed against seat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--Gas contained to inlet side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08FC0A-D96B-09C0-C3F0-E65805FB3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700213"/>
            <a:ext cx="4114800" cy="309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4C47509-F174-D3BB-6319-33A4FB007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113" y="3665538"/>
            <a:ext cx="3963987" cy="235108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800" dirty="0">
                <a:solidFill>
                  <a:schemeClr val="accent6"/>
                </a:solidFill>
              </a:rPr>
              <a:t>Turning knob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--compresses spring creating downward force on diaphragm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--Poppet pushed away from seat allowing gas to flow from inlet side to outlet side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TW" sz="2200" dirty="0"/>
          </a:p>
        </p:txBody>
      </p:sp>
      <p:pic>
        <p:nvPicPr>
          <p:cNvPr id="21512" name="圖片 4">
            <a:extLst>
              <a:ext uri="{FF2B5EF4-FFF2-40B4-BE49-F238E27FC236}">
                <a16:creationId xmlns:a16="http://schemas.microsoft.com/office/drawing/2014/main" id="{E5E16A00-7668-30A0-4395-488676F42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標題 5">
            <a:extLst>
              <a:ext uri="{FF2B5EF4-FFF2-40B4-BE49-F238E27FC236}">
                <a16:creationId xmlns:a16="http://schemas.microsoft.com/office/drawing/2014/main" id="{B950BACE-8ED9-29D8-1127-86FA3F980E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8E2C8A-48BF-ACEA-AA51-86696E7D7640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Function</a:t>
            </a:r>
            <a:endParaRPr lang="zh-TW" altLang="en-US" sz="4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B0C93A1-2F8C-CCDB-4A9F-0B4B6ACD3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1374775"/>
            <a:ext cx="4618038" cy="569913"/>
          </a:xfrm>
        </p:spPr>
        <p:txBody>
          <a:bodyPr/>
          <a:lstStyle/>
          <a:p>
            <a:pPr eaLnBrk="1" hangingPunct="1"/>
            <a:r>
              <a:rPr lang="en-US" altLang="zh-TW" sz="2200"/>
              <a:t>Outlet Pressure Setting Achieved 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0634927A-FF95-F5BC-9766-4A81448B0C90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422275" y="2039938"/>
          <a:ext cx="4191000" cy="353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3847619" imgH="3247619" progId="MSPhotoEd.3">
                  <p:embed/>
                </p:oleObj>
              </mc:Choice>
              <mc:Fallback>
                <p:oleObj name="Photo Editor Photo" r:id="rId3" imgW="3847619" imgH="3247619" progId="MSPhotoEd.3">
                  <p:embed/>
                  <p:pic>
                    <p:nvPicPr>
                      <p:cNvPr id="23555" name="Object 3">
                        <a:extLst>
                          <a:ext uri="{FF2B5EF4-FFF2-40B4-BE49-F238E27FC236}">
                            <a16:creationId xmlns:a16="http://schemas.microsoft.com/office/drawing/2014/main" id="{0634927A-FF95-F5BC-9766-4A81448B0C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1627"/>
                      <a:stretch>
                        <a:fillRect/>
                      </a:stretch>
                    </p:blipFill>
                    <p:spPr bwMode="auto">
                      <a:xfrm>
                        <a:off x="422275" y="2039938"/>
                        <a:ext cx="4191000" cy="353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9929A908-D9F3-6793-04DF-603608FFAE58}"/>
              </a:ext>
            </a:extLst>
          </p:cNvPr>
          <p:cNvGraphicFramePr/>
          <p:nvPr/>
        </p:nvGraphicFramePr>
        <p:xfrm>
          <a:off x="4860032" y="1433298"/>
          <a:ext cx="3888432" cy="4576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3557" name="圖片 4">
            <a:extLst>
              <a:ext uri="{FF2B5EF4-FFF2-40B4-BE49-F238E27FC236}">
                <a16:creationId xmlns:a16="http://schemas.microsoft.com/office/drawing/2014/main" id="{04579A5B-4525-4BA6-9A5F-994D090BD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6026150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EB073B7-2662-9D78-0C0B-DE3404E317C3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Function</a:t>
            </a:r>
            <a:endParaRPr lang="zh-TW" altLang="en-US" sz="4000" b="1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EC636E2-6BE1-99F1-A009-0D5EF08B5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41450"/>
            <a:ext cx="3898900" cy="581025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Pressure Drop with Flow </a:t>
            </a:r>
          </a:p>
        </p:txBody>
      </p:sp>
      <p:graphicFrame>
        <p:nvGraphicFramePr>
          <p:cNvPr id="3075" name="Object 3">
            <a:extLst>
              <a:ext uri="{FF2B5EF4-FFF2-40B4-BE49-F238E27FC236}">
                <a16:creationId xmlns:a16="http://schemas.microsoft.com/office/drawing/2014/main" id="{49045756-9669-257E-4BC7-0CE422A28AFA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192088" y="2246313"/>
          <a:ext cx="4495800" cy="333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657143" imgH="3457143" progId="MSPhotoEd.3">
                  <p:embed/>
                </p:oleObj>
              </mc:Choice>
              <mc:Fallback>
                <p:oleObj name="Photo Editor Photo" r:id="rId2" imgW="4657143" imgH="3457143" progId="MSPhotoEd.3">
                  <p:embed/>
                  <p:pic>
                    <p:nvPicPr>
                      <p:cNvPr id="3075" name="Object 3">
                        <a:extLst>
                          <a:ext uri="{FF2B5EF4-FFF2-40B4-BE49-F238E27FC236}">
                            <a16:creationId xmlns:a16="http://schemas.microsoft.com/office/drawing/2014/main" id="{49045756-9669-257E-4BC7-0CE422A28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8" y="2246313"/>
                        <a:ext cx="4495800" cy="333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Rectangle 4">
            <a:extLst>
              <a:ext uri="{FF2B5EF4-FFF2-40B4-BE49-F238E27FC236}">
                <a16:creationId xmlns:a16="http://schemas.microsoft.com/office/drawing/2014/main" id="{283E0A09-0B1B-90B0-93A1-0194FFA8C3F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52963" y="1600200"/>
            <a:ext cx="4033837" cy="1036638"/>
          </a:xfrm>
        </p:spPr>
        <p:txBody>
          <a:bodyPr/>
          <a:lstStyle/>
          <a:p>
            <a:pPr eaLnBrk="1" hangingPunct="1"/>
            <a:r>
              <a:rPr lang="en-US" altLang="zh-TW" sz="2800"/>
              <a:t>Static Condition </a:t>
            </a:r>
            <a:endParaRPr lang="en-US" altLang="zh-TW" sz="2400"/>
          </a:p>
          <a:p>
            <a:pPr marL="457200" lvl="1" indent="0" eaLnBrk="1" hangingPunct="1">
              <a:buFontTx/>
              <a:buNone/>
            </a:pPr>
            <a:r>
              <a:rPr lang="zh-TW" altLang="en-US"/>
              <a:t>*</a:t>
            </a:r>
            <a:r>
              <a:rPr lang="en-US" altLang="zh-TW"/>
              <a:t>Flow: 0 SLPM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C9EAFEB-050B-191A-7840-125C0CD4AE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238" y="2335213"/>
          <a:ext cx="4530725" cy="324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514286" imgH="3238952" progId="MSPhotoEd.3">
                  <p:embed/>
                </p:oleObj>
              </mc:Choice>
              <mc:Fallback>
                <p:oleObj name="Photo Editor Photo" r:id="rId4" imgW="4514286" imgH="3238952" progId="MSPhotoEd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C9EAFEB-050B-191A-7840-125C0CD4AE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2335213"/>
                        <a:ext cx="4530725" cy="324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7AFAF74-ACAD-E544-DD78-8D3333024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2505075"/>
            <a:ext cx="4033837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zh-TW" altLang="en-US" sz="2800"/>
              <a:t> *</a:t>
            </a:r>
            <a:r>
              <a:rPr lang="en-US" altLang="zh-TW" sz="2800"/>
              <a:t>5 SLPM Flow Rate</a:t>
            </a:r>
          </a:p>
          <a:p>
            <a:pPr eaLnBrk="1" hangingPunct="1">
              <a:buFontTx/>
              <a:buNone/>
            </a:pPr>
            <a:r>
              <a:rPr lang="zh-TW" altLang="en-US" sz="2800"/>
              <a:t>  </a:t>
            </a:r>
            <a:r>
              <a:rPr lang="en-US" altLang="zh-TW" sz="2200"/>
              <a:t>-- Outlet pressure decreases </a:t>
            </a:r>
          </a:p>
          <a:p>
            <a:pPr eaLnBrk="1" hangingPunct="1">
              <a:buFontTx/>
              <a:buNone/>
            </a:pPr>
            <a:r>
              <a:rPr lang="en-US" altLang="zh-TW" sz="2200"/>
              <a:t>   </a:t>
            </a:r>
            <a:r>
              <a:rPr lang="zh-TW" altLang="en-US" sz="2200"/>
              <a:t>  </a:t>
            </a:r>
            <a:r>
              <a:rPr lang="en-US" altLang="zh-TW" sz="2200"/>
              <a:t>  from 30 psig to 29 psig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FFDAA4-FBA4-B8D7-0DBE-B8D208F46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350" y="4002088"/>
            <a:ext cx="4033838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zh-TW" altLang="en-US" sz="2800"/>
              <a:t> *</a:t>
            </a:r>
            <a:r>
              <a:rPr lang="en-US" altLang="zh-TW" sz="2800"/>
              <a:t>10 SLPM Flow Rate</a:t>
            </a:r>
          </a:p>
          <a:p>
            <a:pPr eaLnBrk="1" hangingPunct="1">
              <a:buFontTx/>
              <a:buNone/>
            </a:pPr>
            <a:r>
              <a:rPr lang="zh-TW" altLang="en-US" sz="2800"/>
              <a:t>   </a:t>
            </a:r>
            <a:r>
              <a:rPr lang="en-US" altLang="zh-TW" sz="2200"/>
              <a:t>-- </a:t>
            </a:r>
            <a:r>
              <a:rPr lang="en-US" altLang="zh-TW" sz="2400"/>
              <a:t>Outlet pressure falls  </a:t>
            </a:r>
          </a:p>
          <a:p>
            <a:pPr eaLnBrk="1" hangingPunct="1">
              <a:buFontTx/>
              <a:buNone/>
            </a:pPr>
            <a:r>
              <a:rPr lang="zh-TW" altLang="en-US" sz="2400"/>
              <a:t>       </a:t>
            </a:r>
            <a:r>
              <a:rPr lang="en-US" altLang="zh-TW" sz="2400"/>
              <a:t>from 29 to 24 psig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EB48E42E-E510-07CF-05D4-41B45DC0B0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775" y="2378075"/>
          <a:ext cx="4424363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4439270" imgH="3048426" progId="MSPhotoEd.3">
                  <p:embed/>
                </p:oleObj>
              </mc:Choice>
              <mc:Fallback>
                <p:oleObj name="Photo Editor Photo" r:id="rId6" imgW="4439270" imgH="3048426" progId="MSPhotoEd.3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EB48E42E-E510-07CF-05D4-41B45DC0B0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2378075"/>
                        <a:ext cx="4424363" cy="303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1" name="圖片 4">
            <a:extLst>
              <a:ext uri="{FF2B5EF4-FFF2-40B4-BE49-F238E27FC236}">
                <a16:creationId xmlns:a16="http://schemas.microsoft.com/office/drawing/2014/main" id="{EC3AFEEA-00E8-B7A5-CD87-EEBE135001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A79DE7-4600-71A2-634D-516EE382D998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Function</a:t>
            </a:r>
            <a:endParaRPr lang="zh-TW" altLang="en-US" sz="4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1FFBA85-89D4-9A50-2871-A8B7BD75D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6738" y="1492250"/>
            <a:ext cx="3889375" cy="560388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Droop Causes and Effects 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5687747A-128B-EA8C-FDDA-1768A5E46C13}"/>
              </a:ext>
            </a:extLst>
          </p:cNvPr>
          <p:cNvGraphicFramePr/>
          <p:nvPr/>
        </p:nvGraphicFramePr>
        <p:xfrm>
          <a:off x="667901" y="2053078"/>
          <a:ext cx="3889822" cy="293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59CE070-2A23-FE54-F289-A94472452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113" y="1409700"/>
            <a:ext cx="4033837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lvl="1" eaLnBrk="1" hangingPunct="1">
              <a:buFontTx/>
              <a:buNone/>
            </a:pPr>
            <a:r>
              <a:rPr lang="en-US" altLang="zh-TW" sz="2200"/>
              <a:t>--Force required to move </a:t>
            </a:r>
          </a:p>
          <a:p>
            <a:pPr lvl="1" eaLnBrk="1" hangingPunct="1">
              <a:buFontTx/>
              <a:buNone/>
            </a:pPr>
            <a:r>
              <a:rPr lang="en-US" altLang="zh-TW" sz="2200"/>
              <a:t>  diaphragm and poppet </a:t>
            </a:r>
          </a:p>
          <a:p>
            <a:pPr lvl="1" eaLnBrk="1" hangingPunct="1">
              <a:buFontTx/>
              <a:buNone/>
            </a:pPr>
            <a:r>
              <a:rPr lang="en-US" altLang="zh-TW" sz="2200"/>
              <a:t>  away from seat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04A61DA-E7C4-2C51-1C68-1E074628A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113" y="2682875"/>
            <a:ext cx="40338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lvl="1" eaLnBrk="1" hangingPunct="1">
              <a:buFontTx/>
              <a:buNone/>
            </a:pPr>
            <a:r>
              <a:rPr lang="en-US" altLang="zh-TW" sz="2200"/>
              <a:t>-- Supply pressure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69F9E26-D648-C2FE-01EA-371A99BB3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2788" y="3271838"/>
            <a:ext cx="4035425" cy="167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lvl="1" eaLnBrk="1" hangingPunct="1">
              <a:buFontTx/>
              <a:buNone/>
            </a:pPr>
            <a:r>
              <a:rPr lang="en-US" altLang="zh-TW" sz="2200"/>
              <a:t>--Orifice (annular area </a:t>
            </a:r>
          </a:p>
          <a:p>
            <a:pPr lvl="1" eaLnBrk="1" hangingPunct="1">
              <a:buFontTx/>
              <a:buNone/>
            </a:pPr>
            <a:r>
              <a:rPr lang="en-US" altLang="zh-TW" sz="2200"/>
              <a:t>   between seat and poppet) </a:t>
            </a:r>
          </a:p>
          <a:p>
            <a:pPr lvl="1" eaLnBrk="1" hangingPunct="1">
              <a:buFontTx/>
              <a:buNone/>
            </a:pPr>
            <a:r>
              <a:rPr lang="en-US" altLang="zh-TW" sz="2200"/>
              <a:t>   and diaphragm effective </a:t>
            </a:r>
          </a:p>
          <a:p>
            <a:pPr lvl="1" eaLnBrk="1" hangingPunct="1">
              <a:buFontTx/>
              <a:buNone/>
            </a:pPr>
            <a:r>
              <a:rPr lang="en-US" altLang="zh-TW" sz="2200"/>
              <a:t>   area and stroke (travel)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E14AE4-0EE2-887F-EA4F-E0E87BDAF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" y="5137150"/>
            <a:ext cx="8940800" cy="10128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TW" sz="2700" b="1" dirty="0">
                <a:solidFill>
                  <a:srgbClr val="FF0000"/>
                </a:solidFill>
              </a:rPr>
              <a:t>Force balance equation:</a:t>
            </a:r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TW" sz="2200" b="1" dirty="0">
                <a:solidFill>
                  <a:srgbClr val="0070C0"/>
                </a:solidFill>
              </a:rPr>
              <a:t>Adjustment Spring=</a:t>
            </a:r>
            <a:r>
              <a:rPr lang="en-US" altLang="zh-TW" sz="2200" dirty="0">
                <a:solidFill>
                  <a:srgbClr val="00B050"/>
                </a:solidFill>
              </a:rPr>
              <a:t>Supply </a:t>
            </a:r>
            <a:r>
              <a:rPr lang="en-US" altLang="zh-TW" sz="2200" dirty="0" err="1">
                <a:solidFill>
                  <a:srgbClr val="00B050"/>
                </a:solidFill>
              </a:rPr>
              <a:t>pressure</a:t>
            </a:r>
            <a:r>
              <a:rPr lang="en-US" altLang="zh-TW" sz="2200" b="1" dirty="0" err="1">
                <a:solidFill>
                  <a:srgbClr val="FF0000"/>
                </a:solidFill>
              </a:rPr>
              <a:t>+</a:t>
            </a:r>
            <a:r>
              <a:rPr lang="en-US" altLang="zh-TW" sz="2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pressure</a:t>
            </a:r>
            <a:r>
              <a:rPr lang="en-US" altLang="zh-TW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2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fouce</a:t>
            </a:r>
            <a:r>
              <a:rPr lang="en-US" altLang="zh-TW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area </a:t>
            </a:r>
            <a:r>
              <a:rPr lang="zh-TW" alt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zh-TW" altLang="en-US" sz="2200" dirty="0"/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endParaRPr lang="en-US" altLang="zh-TW" sz="2700" b="1" dirty="0">
              <a:solidFill>
                <a:srgbClr val="FF0000"/>
              </a:solidFill>
            </a:endParaRPr>
          </a:p>
        </p:txBody>
      </p:sp>
      <p:pic>
        <p:nvPicPr>
          <p:cNvPr id="4104" name="圖片 4">
            <a:extLst>
              <a:ext uri="{FF2B5EF4-FFF2-40B4-BE49-F238E27FC236}">
                <a16:creationId xmlns:a16="http://schemas.microsoft.com/office/drawing/2014/main" id="{10636095-95B9-C069-BF69-5D79D74FA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DA9A51-8F83-363A-AC93-F7DC07B49D0A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Function</a:t>
            </a:r>
            <a:endParaRPr lang="zh-TW" altLang="en-US" sz="4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FE06DE2-2C05-8E9C-94D6-705299C8A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1963" y="1471613"/>
            <a:ext cx="3898900" cy="581025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Droop Chart/Curve </a:t>
            </a:r>
          </a:p>
        </p:txBody>
      </p:sp>
      <p:graphicFrame>
        <p:nvGraphicFramePr>
          <p:cNvPr id="5123" name="Object 3">
            <a:extLst>
              <a:ext uri="{FF2B5EF4-FFF2-40B4-BE49-F238E27FC236}">
                <a16:creationId xmlns:a16="http://schemas.microsoft.com/office/drawing/2014/main" id="{E7850424-357D-28E3-A7FE-1FE5E3B8BCBB}"/>
              </a:ext>
            </a:extLst>
          </p:cNvPr>
          <p:cNvGraphicFramePr>
            <a:graphicFrameLocks noGrp="1" noChangeAspect="1"/>
          </p:cNvGraphicFramePr>
          <p:nvPr>
            <p:ph type="chart" sz="half" idx="1"/>
          </p:nvPr>
        </p:nvGraphicFramePr>
        <p:xfrm>
          <a:off x="171450" y="2368550"/>
          <a:ext cx="4495800" cy="334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772691" imgH="3552381" progId="MSPhotoEd.3">
                  <p:embed/>
                </p:oleObj>
              </mc:Choice>
              <mc:Fallback>
                <p:oleObj name="Photo Editor Photo" r:id="rId2" imgW="4772691" imgH="3552381" progId="MSPhotoEd.3">
                  <p:embed/>
                  <p:pic>
                    <p:nvPicPr>
                      <p:cNvPr id="5123" name="Object 3">
                        <a:extLst>
                          <a:ext uri="{FF2B5EF4-FFF2-40B4-BE49-F238E27FC236}">
                            <a16:creationId xmlns:a16="http://schemas.microsoft.com/office/drawing/2014/main" id="{E7850424-357D-28E3-A7FE-1FE5E3B8BC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2368550"/>
                        <a:ext cx="4495800" cy="334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4">
            <a:extLst>
              <a:ext uri="{FF2B5EF4-FFF2-40B4-BE49-F238E27FC236}">
                <a16:creationId xmlns:a16="http://schemas.microsoft.com/office/drawing/2014/main" id="{657D72CD-B9CA-966A-AD14-315182CFF7C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eaLnBrk="1" hangingPunct="1"/>
            <a:r>
              <a:rPr lang="en-US" altLang="zh-TW" sz="2800"/>
              <a:t>AP1500 flow curves with four different inlet pressures</a:t>
            </a:r>
          </a:p>
          <a:p>
            <a:pPr eaLnBrk="1" hangingPunct="1"/>
            <a:r>
              <a:rPr lang="en-US" altLang="zh-TW" sz="2800"/>
              <a:t>Vertical axis for pressure and horizontal axis  flow</a:t>
            </a:r>
          </a:p>
          <a:p>
            <a:pPr eaLnBrk="1" hangingPunct="1"/>
            <a:r>
              <a:rPr lang="en-US" altLang="zh-TW" sz="2800"/>
              <a:t>As inlet pressure decreases, droop increases</a:t>
            </a:r>
          </a:p>
        </p:txBody>
      </p:sp>
      <p:pic>
        <p:nvPicPr>
          <p:cNvPr id="5125" name="圖片 4">
            <a:extLst>
              <a:ext uri="{FF2B5EF4-FFF2-40B4-BE49-F238E27FC236}">
                <a16:creationId xmlns:a16="http://schemas.microsoft.com/office/drawing/2014/main" id="{60AE9C4C-F7F3-1584-89D4-5E6A8BA5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7726977-D15F-7C2C-E768-95BAF1D358E2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Function</a:t>
            </a:r>
            <a:endParaRPr lang="zh-TW" altLang="en-US" sz="4000" b="1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06A6A6C-6827-42DC-0ADA-6890D2075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75" y="1577975"/>
            <a:ext cx="4513263" cy="581025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Supply Pressure Effect 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99B4645A-6443-1A57-51D1-22216361AA35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0" y="2436813"/>
          <a:ext cx="4494213" cy="313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544059" imgH="3172268" progId="MSPhotoEd.3">
                  <p:embed/>
                </p:oleObj>
              </mc:Choice>
              <mc:Fallback>
                <p:oleObj name="Photo Editor Photo" r:id="rId2" imgW="4544059" imgH="3172268" progId="MSPhotoEd.3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99B4645A-6443-1A57-51D1-22216361AA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6813"/>
                        <a:ext cx="4494213" cy="313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4">
            <a:extLst>
              <a:ext uri="{FF2B5EF4-FFF2-40B4-BE49-F238E27FC236}">
                <a16:creationId xmlns:a16="http://schemas.microsoft.com/office/drawing/2014/main" id="{921717A4-5D1E-0D0F-DF77-29FEAB1B0D7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741863" y="1884363"/>
            <a:ext cx="3810000" cy="154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200" dirty="0"/>
              <a:t>Regulator shown attached to full gas cylinder at 2200 </a:t>
            </a:r>
            <a:r>
              <a:rPr lang="en-US" altLang="zh-TW" sz="2200" dirty="0" err="1"/>
              <a:t>psig</a:t>
            </a:r>
            <a:endParaRPr lang="en-US" altLang="zh-TW" sz="2200" dirty="0"/>
          </a:p>
          <a:p>
            <a:pPr marL="0" indent="0" eaLnBrk="1" hangingPunct="1">
              <a:buFontTx/>
              <a:buNone/>
              <a:defRPr/>
            </a:pPr>
            <a:endParaRPr lang="en-US" altLang="zh-TW" sz="2800" dirty="0"/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E88DDE8D-3E8A-F755-0DFF-0BD4E7700B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50" y="2460625"/>
          <a:ext cx="4513263" cy="313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409524" imgH="3067478" progId="MSPhotoEd.3">
                  <p:embed/>
                </p:oleObj>
              </mc:Choice>
              <mc:Fallback>
                <p:oleObj name="Photo Editor Photo" r:id="rId4" imgW="4409524" imgH="3067478" progId="MSPhotoEd.3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E88DDE8D-3E8A-F755-0DFF-0BD4E7700B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2460625"/>
                        <a:ext cx="4513263" cy="313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Rectangle 4">
            <a:extLst>
              <a:ext uri="{FF2B5EF4-FFF2-40B4-BE49-F238E27FC236}">
                <a16:creationId xmlns:a16="http://schemas.microsoft.com/office/drawing/2014/main" id="{E8C1A2A4-6F19-CC33-05AE-6312854AF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3141663"/>
            <a:ext cx="3810000" cy="243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00"/>
              <a:t>Gas cylinder is consumed to 200 psig</a:t>
            </a:r>
          </a:p>
          <a:p>
            <a:pPr eaLnBrk="1" hangingPunct="1"/>
            <a:r>
              <a:rPr lang="en-US" altLang="zh-TW" sz="2200"/>
              <a:t>Note outlet pressure rise to 40 psig Flow</a:t>
            </a:r>
          </a:p>
          <a:p>
            <a:pPr eaLnBrk="1" hangingPunct="1"/>
            <a:r>
              <a:rPr lang="en-US" altLang="zh-TW" sz="2200"/>
              <a:t>Flow rate still constant at 1 SLPM</a:t>
            </a:r>
          </a:p>
        </p:txBody>
      </p:sp>
      <p:pic>
        <p:nvPicPr>
          <p:cNvPr id="6151" name="圖片 4">
            <a:extLst>
              <a:ext uri="{FF2B5EF4-FFF2-40B4-BE49-F238E27FC236}">
                <a16:creationId xmlns:a16="http://schemas.microsoft.com/office/drawing/2014/main" id="{642E14DD-1D7D-DA97-0E19-AF27DDAA3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BF360091-5ECD-E2AE-AD70-894E33050032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Function</a:t>
            </a:r>
            <a:endParaRPr lang="zh-TW" altLang="en-US" sz="4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773B795-A3BD-4CB6-10A3-C967F7F84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700" y="1295400"/>
            <a:ext cx="4608513" cy="725488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Supply Pressure Effect - Cause</a:t>
            </a:r>
          </a:p>
        </p:txBody>
      </p:sp>
      <p:graphicFrame>
        <p:nvGraphicFramePr>
          <p:cNvPr id="7171" name="Object 3">
            <a:extLst>
              <a:ext uri="{FF2B5EF4-FFF2-40B4-BE49-F238E27FC236}">
                <a16:creationId xmlns:a16="http://schemas.microsoft.com/office/drawing/2014/main" id="{6F4F8FEA-A432-B915-9312-EBBB16EE7209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250825" y="2276475"/>
          <a:ext cx="4038600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590476" imgH="3438095" progId="MSPhotoEd.3">
                  <p:embed/>
                </p:oleObj>
              </mc:Choice>
              <mc:Fallback>
                <p:oleObj name="Photo Editor Photo" r:id="rId2" imgW="4590476" imgH="3438095" progId="MSPhotoEd.3">
                  <p:embed/>
                  <p:pic>
                    <p:nvPicPr>
                      <p:cNvPr id="7171" name="Object 3">
                        <a:extLst>
                          <a:ext uri="{FF2B5EF4-FFF2-40B4-BE49-F238E27FC236}">
                            <a16:creationId xmlns:a16="http://schemas.microsoft.com/office/drawing/2014/main" id="{6F4F8FEA-A432-B915-9312-EBBB16EE72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276475"/>
                        <a:ext cx="4038600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Rectangle 4">
            <a:extLst>
              <a:ext uri="{FF2B5EF4-FFF2-40B4-BE49-F238E27FC236}">
                <a16:creationId xmlns:a16="http://schemas.microsoft.com/office/drawing/2014/main" id="{26F1FC76-429B-B116-9670-577A2002E9D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975225" y="3759200"/>
            <a:ext cx="3810000" cy="154305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TW" sz="2400" dirty="0">
                <a:solidFill>
                  <a:schemeClr val="accent4"/>
                </a:solidFill>
              </a:rPr>
              <a:t>**Supply pressure effect 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TW" sz="2400" dirty="0">
                <a:solidFill>
                  <a:schemeClr val="accent4"/>
                </a:solidFill>
              </a:rPr>
              <a:t>   determined by ratio of  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TW" sz="2400" dirty="0">
                <a:solidFill>
                  <a:schemeClr val="accent4"/>
                </a:solidFill>
              </a:rPr>
              <a:t>   diaphragm area to 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TW" sz="2400" dirty="0">
                <a:solidFill>
                  <a:schemeClr val="accent4"/>
                </a:solidFill>
              </a:rPr>
              <a:t>   orifice area</a:t>
            </a:r>
          </a:p>
        </p:txBody>
      </p:sp>
      <p:pic>
        <p:nvPicPr>
          <p:cNvPr id="7173" name="圖片 4">
            <a:extLst>
              <a:ext uri="{FF2B5EF4-FFF2-40B4-BE49-F238E27FC236}">
                <a16:creationId xmlns:a16="http://schemas.microsoft.com/office/drawing/2014/main" id="{24C757C4-A3D7-087B-608A-F7B136BF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C3779373-0009-5486-3416-4165D6E99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1555750"/>
            <a:ext cx="3810000" cy="7207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zh-TW" sz="2000" dirty="0"/>
              <a:t>Force balance equation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TW" sz="2000" dirty="0"/>
              <a:t>        --A = B + C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TW" sz="28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139B94-A166-6893-5FF9-3312FA5E4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2276475"/>
            <a:ext cx="4576762" cy="7191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zh-TW" sz="2000" dirty="0"/>
              <a:t>Gas cylinder from 2200 to 200 </a:t>
            </a:r>
            <a:r>
              <a:rPr lang="en-US" altLang="zh-TW" sz="2000" dirty="0" err="1"/>
              <a:t>psig</a:t>
            </a:r>
            <a:r>
              <a:rPr lang="en-US" altLang="zh-TW" sz="2000" dirty="0"/>
              <a:t> 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TW" sz="2000" dirty="0"/>
              <a:t>        -- </a:t>
            </a:r>
            <a:r>
              <a:rPr lang="en-US" altLang="zh-TW" sz="2000" dirty="0">
                <a:latin typeface="Times New Roman" panose="02020603050405020304" pitchFamily="18" charset="0"/>
              </a:rPr>
              <a:t>“</a:t>
            </a:r>
            <a:r>
              <a:rPr lang="en-US" altLang="zh-TW" sz="2000" dirty="0"/>
              <a:t>C</a:t>
            </a:r>
            <a:r>
              <a:rPr lang="en-US" altLang="zh-TW" sz="2000" dirty="0">
                <a:latin typeface="Times New Roman" panose="02020603050405020304" pitchFamily="18" charset="0"/>
              </a:rPr>
              <a:t>”</a:t>
            </a:r>
            <a:r>
              <a:rPr lang="en-US" altLang="zh-TW" sz="2000" dirty="0"/>
              <a:t> decreases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TW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35AF1C-18C7-C350-1B95-651A6C679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2928938"/>
            <a:ext cx="4862512" cy="7191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zh-TW" sz="2000" dirty="0"/>
              <a:t>Force </a:t>
            </a:r>
            <a:r>
              <a:rPr lang="en-US" altLang="zh-TW" sz="2000" dirty="0">
                <a:latin typeface="Times New Roman" panose="02020603050405020304" pitchFamily="18" charset="0"/>
              </a:rPr>
              <a:t>“</a:t>
            </a:r>
            <a:r>
              <a:rPr lang="en-US" altLang="zh-TW" sz="2000" dirty="0"/>
              <a:t>B</a:t>
            </a:r>
            <a:r>
              <a:rPr lang="en-US" altLang="zh-TW" sz="2000" dirty="0">
                <a:latin typeface="Times New Roman" panose="02020603050405020304" pitchFamily="18" charset="0"/>
              </a:rPr>
              <a:t>”</a:t>
            </a:r>
            <a:r>
              <a:rPr lang="en-US" altLang="zh-TW" sz="2000" dirty="0"/>
              <a:t>  increases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TW" sz="2000" dirty="0"/>
              <a:t>        --maintain the force </a:t>
            </a:r>
            <a:r>
              <a:rPr lang="en-US" altLang="zh-TW" sz="2200" dirty="0"/>
              <a:t>balance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zh-TW" sz="2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A517C61-ABF0-F86A-FDF9-D8A9073712BB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Function</a:t>
            </a:r>
            <a:endParaRPr lang="zh-TW" altLang="en-US" sz="4000" b="1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46FD7DF-16AC-1FBF-BE99-B55761405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0513" y="1166813"/>
            <a:ext cx="2751137" cy="500062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Examples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F2C7DAA-10E8-F454-6BE8-39A49FBFF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0" y="1582738"/>
            <a:ext cx="77724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/>
              <a:t>low flow regulator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--0.5 psi rise per 100 psi drop in source pressure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--10 psi rise in outlet  for a 2,000 psi drop in source pressure</a:t>
            </a:r>
          </a:p>
          <a:p>
            <a:pPr eaLnBrk="1" hangingPunct="1">
              <a:defRPr/>
            </a:pPr>
            <a:r>
              <a:rPr lang="en-US" altLang="zh-TW" sz="2800" dirty="0"/>
              <a:t>high flow regulator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--4 psi rise per 100 psi drop in source pressure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-- 80 psi rise in outlet  for a 2,000 psi drop in source pressure</a:t>
            </a:r>
            <a:endParaRPr lang="en-US" altLang="zh-TW" sz="2800" dirty="0"/>
          </a:p>
        </p:txBody>
      </p:sp>
      <p:pic>
        <p:nvPicPr>
          <p:cNvPr id="8196" name="圖片 4">
            <a:extLst>
              <a:ext uri="{FF2B5EF4-FFF2-40B4-BE49-F238E27FC236}">
                <a16:creationId xmlns:a16="http://schemas.microsoft.com/office/drawing/2014/main" id="{1193E0A9-7FC3-EE6D-D749-233022345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97" name="Object 3">
            <a:extLst>
              <a:ext uri="{FF2B5EF4-FFF2-40B4-BE49-F238E27FC236}">
                <a16:creationId xmlns:a16="http://schemas.microsoft.com/office/drawing/2014/main" id="{7EC180A2-07D6-105C-E93E-68ED2C2BF2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8050" y="4132263"/>
          <a:ext cx="2751138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3801006" imgH="3448531" progId="MSPhotoEd.3">
                  <p:embed/>
                </p:oleObj>
              </mc:Choice>
              <mc:Fallback>
                <p:oleObj name="Photo Editor Photo" r:id="rId3" imgW="3801006" imgH="3448531" progId="MSPhotoEd.3">
                  <p:embed/>
                  <p:pic>
                    <p:nvPicPr>
                      <p:cNvPr id="8197" name="Object 3">
                        <a:extLst>
                          <a:ext uri="{FF2B5EF4-FFF2-40B4-BE49-F238E27FC236}">
                            <a16:creationId xmlns:a16="http://schemas.microsoft.com/office/drawing/2014/main" id="{7EC180A2-07D6-105C-E93E-68ED2C2BF2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4132263"/>
                        <a:ext cx="2751138" cy="249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3">
            <a:extLst>
              <a:ext uri="{FF2B5EF4-FFF2-40B4-BE49-F238E27FC236}">
                <a16:creationId xmlns:a16="http://schemas.microsoft.com/office/drawing/2014/main" id="{C27DC6DA-E25E-CB51-D56C-960C6EA56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0188" y="4187825"/>
          <a:ext cx="2590800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3610479" imgH="3476190" progId="MSPhotoEd.3">
                  <p:embed/>
                </p:oleObj>
              </mc:Choice>
              <mc:Fallback>
                <p:oleObj name="Photo Editor Photo" r:id="rId5" imgW="3610479" imgH="3476190" progId="MSPhotoEd.3">
                  <p:embed/>
                  <p:pic>
                    <p:nvPicPr>
                      <p:cNvPr id="8198" name="Object 3">
                        <a:extLst>
                          <a:ext uri="{FF2B5EF4-FFF2-40B4-BE49-F238E27FC236}">
                            <a16:creationId xmlns:a16="http://schemas.microsoft.com/office/drawing/2014/main" id="{C27DC6DA-E25E-CB51-D56C-960C6EA560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88" y="4187825"/>
                        <a:ext cx="2590800" cy="249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11FD6058-B20C-A951-891B-2B19B3E1F6CB}"/>
              </a:ext>
            </a:extLst>
          </p:cNvPr>
          <p:cNvSpPr/>
          <p:nvPr/>
        </p:nvSpPr>
        <p:spPr>
          <a:xfrm>
            <a:off x="1933575" y="5065713"/>
            <a:ext cx="863600" cy="8747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87659EA-9AD0-425F-97D4-B717B53E2665}"/>
              </a:ext>
            </a:extLst>
          </p:cNvPr>
          <p:cNvSpPr/>
          <p:nvPr/>
        </p:nvSpPr>
        <p:spPr>
          <a:xfrm>
            <a:off x="4872038" y="5248275"/>
            <a:ext cx="927100" cy="8747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B495517-DBCD-A466-5BAE-A9D38F02C3DB}"/>
              </a:ext>
            </a:extLst>
          </p:cNvPr>
          <p:cNvSpPr txBox="1">
            <a:spLocks/>
          </p:cNvSpPr>
          <p:nvPr/>
        </p:nvSpPr>
        <p:spPr>
          <a:xfrm>
            <a:off x="471488" y="301625"/>
            <a:ext cx="8382000" cy="86518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Function</a:t>
            </a:r>
            <a:endParaRPr lang="zh-TW" altLang="en-US" sz="4000" b="1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>
            <a:extLst>
              <a:ext uri="{FF2B5EF4-FFF2-40B4-BE49-F238E27FC236}">
                <a16:creationId xmlns:a16="http://schemas.microsoft.com/office/drawing/2014/main" id="{BFBE0712-C9E9-EF47-BFC9-2E1DDC01453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00113" y="1628775"/>
            <a:ext cx="6408737" cy="4895850"/>
          </a:xfrm>
        </p:spPr>
        <p:txBody>
          <a:bodyPr/>
          <a:lstStyle/>
          <a:p>
            <a:pPr marL="457200" indent="-457200" algn="l" eaLnBrk="1" hangingPunct="1">
              <a:buFontTx/>
              <a:buChar char="•"/>
            </a:pPr>
            <a:r>
              <a:rPr lang="en-US" altLang="zh-TW" sz="3200"/>
              <a:t>Free Poppet Regulators</a:t>
            </a:r>
          </a:p>
          <a:p>
            <a:pPr marL="457200" indent="-457200" algn="l" eaLnBrk="1" hangingPunct="1">
              <a:buFontTx/>
              <a:buChar char="•"/>
            </a:pPr>
            <a:r>
              <a:rPr lang="en-US" altLang="zh-TW" sz="3200"/>
              <a:t>Tied Diaphragm Regulators</a:t>
            </a:r>
          </a:p>
          <a:p>
            <a:pPr marL="457200" indent="-457200" algn="l" eaLnBrk="1" hangingPunct="1">
              <a:buFontTx/>
              <a:buChar char="•"/>
            </a:pPr>
            <a:r>
              <a:rPr lang="en-US" altLang="zh-TW" sz="3200"/>
              <a:t>Two Stage Regulators</a:t>
            </a:r>
          </a:p>
          <a:p>
            <a:pPr marL="457200" indent="-457200" algn="l" eaLnBrk="1" hangingPunct="1">
              <a:buFontTx/>
              <a:buChar char="•"/>
            </a:pPr>
            <a:r>
              <a:rPr lang="en-US" altLang="zh-TW" sz="3200"/>
              <a:t>Absolute Pressure Regulators</a:t>
            </a:r>
          </a:p>
          <a:p>
            <a:pPr marL="457200" indent="-457200" algn="l" eaLnBrk="1" hangingPunct="1">
              <a:buFontTx/>
              <a:buChar char="•"/>
            </a:pPr>
            <a:r>
              <a:rPr lang="en-US" altLang="zh-TW" sz="3200"/>
              <a:t>Springless Regulator</a:t>
            </a:r>
          </a:p>
        </p:txBody>
      </p:sp>
      <p:pic>
        <p:nvPicPr>
          <p:cNvPr id="9219" name="圖片 4">
            <a:extLst>
              <a:ext uri="{FF2B5EF4-FFF2-40B4-BE49-F238E27FC236}">
                <a16:creationId xmlns:a16="http://schemas.microsoft.com/office/drawing/2014/main" id="{26BB1811-7D0F-C877-8C9A-5538C65C7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7A887F4-8A8D-D77E-503A-25CE9E505824}"/>
              </a:ext>
            </a:extLst>
          </p:cNvPr>
          <p:cNvSpPr txBox="1">
            <a:spLocks/>
          </p:cNvSpPr>
          <p:nvPr/>
        </p:nvSpPr>
        <p:spPr>
          <a:xfrm>
            <a:off x="471488" y="301625"/>
            <a:ext cx="8382000" cy="86518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Types</a:t>
            </a:r>
            <a:endParaRPr lang="zh-TW" altLang="en-US" sz="40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6043B8-63F1-A85D-4BA7-6A6F8C2B2D48}"/>
              </a:ext>
            </a:extLst>
          </p:cNvPr>
          <p:cNvSpPr/>
          <p:nvPr/>
        </p:nvSpPr>
        <p:spPr>
          <a:xfrm>
            <a:off x="471488" y="6381750"/>
            <a:ext cx="6130925" cy="4603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128A3E-ACB6-DA87-CD4A-2671FCF73661}"/>
              </a:ext>
            </a:extLst>
          </p:cNvPr>
          <p:cNvSpPr/>
          <p:nvPr/>
        </p:nvSpPr>
        <p:spPr>
          <a:xfrm>
            <a:off x="471488" y="6500813"/>
            <a:ext cx="6130925" cy="4762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41EC902-B329-2ED5-2F18-1B1D45E5A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6875" y="1228725"/>
            <a:ext cx="4114800" cy="652463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Free Poppet Regulator </a:t>
            </a:r>
          </a:p>
        </p:txBody>
      </p:sp>
      <p:graphicFrame>
        <p:nvGraphicFramePr>
          <p:cNvPr id="10243" name="Object 3">
            <a:extLst>
              <a:ext uri="{FF2B5EF4-FFF2-40B4-BE49-F238E27FC236}">
                <a16:creationId xmlns:a16="http://schemas.microsoft.com/office/drawing/2014/main" id="{4AA4E9F4-53F7-0EAB-69F8-95306DD1C1AE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457200" y="2239963"/>
          <a:ext cx="4033838" cy="324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390476" imgH="3400900" progId="MSPhotoEd.3">
                  <p:embed/>
                </p:oleObj>
              </mc:Choice>
              <mc:Fallback>
                <p:oleObj name="Photo Editor Photo" r:id="rId2" imgW="4390476" imgH="3400900" progId="MSPhotoEd.3">
                  <p:embed/>
                  <p:pic>
                    <p:nvPicPr>
                      <p:cNvPr id="10243" name="Object 3">
                        <a:extLst>
                          <a:ext uri="{FF2B5EF4-FFF2-40B4-BE49-F238E27FC236}">
                            <a16:creationId xmlns:a16="http://schemas.microsoft.com/office/drawing/2014/main" id="{4AA4E9F4-53F7-0EAB-69F8-95306DD1C1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39963"/>
                        <a:ext cx="4033838" cy="324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4">
            <a:extLst>
              <a:ext uri="{FF2B5EF4-FFF2-40B4-BE49-F238E27FC236}">
                <a16:creationId xmlns:a16="http://schemas.microsoft.com/office/drawing/2014/main" id="{4236CAC5-E282-F441-6C70-6C21106D239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32325" y="1368425"/>
            <a:ext cx="4033838" cy="4983163"/>
          </a:xfrm>
        </p:spPr>
        <p:txBody>
          <a:bodyPr/>
          <a:lstStyle/>
          <a:p>
            <a:pPr eaLnBrk="1" hangingPunct="1"/>
            <a:r>
              <a:rPr lang="en-US" altLang="zh-TW" sz="2400"/>
              <a:t>Not have a mechanical link between the diaphragm and poppet</a:t>
            </a:r>
          </a:p>
          <a:p>
            <a:pPr eaLnBrk="1" hangingPunct="1"/>
            <a:r>
              <a:rPr lang="en-US" altLang="zh-TW" sz="2400"/>
              <a:t>If particle are in the gas they can get lodged between the seat and the poppet</a:t>
            </a:r>
          </a:p>
          <a:p>
            <a:pPr eaLnBrk="1" hangingPunct="1"/>
            <a:r>
              <a:rPr lang="en-US" altLang="zh-TW" sz="2400"/>
              <a:t>gas leaks across the seat causing an increase of outlet pressure</a:t>
            </a:r>
          </a:p>
          <a:p>
            <a:pPr eaLnBrk="1" hangingPunct="1"/>
            <a:r>
              <a:rPr lang="en-US" altLang="zh-TW" sz="2400"/>
              <a:t>Pressure rises to over 80 psig</a:t>
            </a:r>
          </a:p>
          <a:p>
            <a:pPr eaLnBrk="1" hangingPunct="1"/>
            <a:endParaRPr lang="en-US" altLang="zh-TW" sz="2400"/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0A335E3B-B1FB-E2B8-59E2-A9ACB231D1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2239963"/>
          <a:ext cx="3671888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048690" imgH="3428571" progId="MSPhotoEd.3">
                  <p:embed/>
                </p:oleObj>
              </mc:Choice>
              <mc:Fallback>
                <p:oleObj name="Photo Editor Photo" r:id="rId4" imgW="4048690" imgH="3428571" progId="MSPhotoEd.3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0A335E3B-B1FB-E2B8-59E2-A9ACB231D1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239963"/>
                        <a:ext cx="3671888" cy="324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894A8FE4-DEF4-243E-49D0-EE5D61B23D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095500"/>
          <a:ext cx="4033838" cy="3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3990476" imgH="3362794" progId="MSPhotoEd.3">
                  <p:embed/>
                </p:oleObj>
              </mc:Choice>
              <mc:Fallback>
                <p:oleObj name="Photo Editor Photo" r:id="rId6" imgW="3990476" imgH="3362794" progId="MSPhotoEd.3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894A8FE4-DEF4-243E-49D0-EE5D61B23D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095500"/>
                        <a:ext cx="4033838" cy="353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7" name="圖片 4">
            <a:extLst>
              <a:ext uri="{FF2B5EF4-FFF2-40B4-BE49-F238E27FC236}">
                <a16:creationId xmlns:a16="http://schemas.microsoft.com/office/drawing/2014/main" id="{CC7ECC7E-5441-4A82-F30A-FDFE76131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AE49C78-8065-189F-646C-4F9E5E2C3860}"/>
              </a:ext>
            </a:extLst>
          </p:cNvPr>
          <p:cNvSpPr txBox="1">
            <a:spLocks/>
          </p:cNvSpPr>
          <p:nvPr/>
        </p:nvSpPr>
        <p:spPr>
          <a:xfrm>
            <a:off x="471488" y="301625"/>
            <a:ext cx="8382000" cy="86518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Types</a:t>
            </a:r>
            <a:endParaRPr lang="zh-TW" altLang="en-US" sz="4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1C7D96E-8A98-7AFB-4690-2A2F1E509C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925" y="1760538"/>
          <a:ext cx="9109074" cy="4276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3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447">
                <a:tc rowSpan="3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Fitting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Industry Valve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UCV Valve</a:t>
                      </a:r>
                      <a:endParaRPr lang="zh-TW" altLang="en-US" sz="1100" dirty="0"/>
                    </a:p>
                  </a:txBody>
                  <a:tcPr marL="68581" marR="68581" marT="34267" marB="342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UCV Valve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Bellow Valve</a:t>
                      </a:r>
                      <a:endParaRPr lang="zh-TW" altLang="en-US" sz="1100" dirty="0"/>
                    </a:p>
                  </a:txBody>
                  <a:tcPr marL="68581" marR="68581" marT="34267" marB="342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5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effectLst/>
                        </a:rPr>
                        <a:t>Replace</a:t>
                      </a:r>
                      <a:r>
                        <a:rPr lang="zh-TW" altLang="en-US" sz="1100" dirty="0">
                          <a:effectLst/>
                        </a:rPr>
                        <a:t> </a:t>
                      </a:r>
                      <a:r>
                        <a:rPr lang="en-US" altLang="zh-TW" sz="1100" dirty="0">
                          <a:effectLst/>
                        </a:rPr>
                        <a:t>Brand </a:t>
                      </a:r>
                      <a:r>
                        <a:rPr lang="zh-TW" altLang="en-US" sz="1100" dirty="0">
                          <a:effectLst/>
                        </a:rPr>
                        <a:t>：</a:t>
                      </a:r>
                      <a:r>
                        <a:rPr lang="en-US" altLang="zh-TW" sz="1100" dirty="0"/>
                        <a:t>Swagelok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effectLst/>
                        </a:rPr>
                        <a:t>Replace</a:t>
                      </a:r>
                      <a:r>
                        <a:rPr lang="zh-TW" altLang="en-US" sz="1100" dirty="0">
                          <a:effectLst/>
                        </a:rPr>
                        <a:t> </a:t>
                      </a:r>
                      <a:r>
                        <a:rPr lang="en-US" altLang="zh-TW" sz="1100" dirty="0">
                          <a:effectLst/>
                        </a:rPr>
                        <a:t>Brand </a:t>
                      </a:r>
                      <a:r>
                        <a:rPr lang="zh-TW" altLang="en-US" sz="1100" dirty="0">
                          <a:effectLst/>
                        </a:rPr>
                        <a:t>：</a:t>
                      </a:r>
                      <a:r>
                        <a:rPr lang="en-US" altLang="zh-TW" sz="1100" dirty="0" err="1">
                          <a:effectLst/>
                        </a:rPr>
                        <a:t>Fujikin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conversion ratio</a:t>
                      </a:r>
                      <a:r>
                        <a:rPr lang="zh-TW" altLang="en-US" sz="1100" dirty="0"/>
                        <a:t>：</a:t>
                      </a:r>
                      <a:r>
                        <a:rPr lang="en-US" altLang="zh-TW" sz="1100" dirty="0"/>
                        <a:t>90%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conversion ratio</a:t>
                      </a:r>
                      <a:r>
                        <a:rPr lang="zh-TW" altLang="en-US" sz="1100" dirty="0"/>
                        <a:t>：</a:t>
                      </a:r>
                      <a:r>
                        <a:rPr lang="en-US" altLang="zh-TW" sz="1100" dirty="0"/>
                        <a:t>70%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359">
                <a:tc rowSpan="3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Digital MFM &amp; MFC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Analog MFM &amp; MFC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Heavy </a:t>
                      </a:r>
                      <a:r>
                        <a:rPr lang="en-US" altLang="zh-TW" sz="1100" dirty="0" err="1"/>
                        <a:t>Idustry</a:t>
                      </a:r>
                      <a:r>
                        <a:rPr lang="en-US" altLang="zh-TW" sz="1100" dirty="0"/>
                        <a:t> Thermal MFM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Mass Vortex Flow Meter</a:t>
                      </a:r>
                      <a:endParaRPr lang="zh-TW" altLang="en-US" sz="1100" dirty="0"/>
                    </a:p>
                  </a:txBody>
                  <a:tcPr marL="68581" marR="68581" marT="34267" marB="34267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UHP Regulator 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UHP Valve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 err="1"/>
                        <a:t>Vaccum</a:t>
                      </a:r>
                      <a:r>
                        <a:rPr lang="en-US" altLang="zh-TW" sz="1100" dirty="0"/>
                        <a:t> Generator Module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Flow Switch</a:t>
                      </a:r>
                      <a:endParaRPr lang="zh-TW" altLang="en-US" sz="1100" dirty="0"/>
                    </a:p>
                    <a:p>
                      <a:endParaRPr lang="zh-TW" altLang="en-US" sz="1100" dirty="0"/>
                    </a:p>
                  </a:txBody>
                  <a:tcPr marL="68581" marR="68581" marT="34267" marB="34267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1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effectLst/>
                        </a:rPr>
                        <a:t>Replace</a:t>
                      </a:r>
                      <a:r>
                        <a:rPr lang="zh-TW" altLang="en-US" sz="1100" dirty="0">
                          <a:effectLst/>
                        </a:rPr>
                        <a:t> </a:t>
                      </a:r>
                      <a:r>
                        <a:rPr lang="en-US" altLang="zh-TW" sz="1100" dirty="0">
                          <a:effectLst/>
                        </a:rPr>
                        <a:t>Brand </a:t>
                      </a:r>
                      <a:r>
                        <a:rPr lang="zh-TW" altLang="en-US" sz="1100" dirty="0">
                          <a:effectLst/>
                        </a:rPr>
                        <a:t>：</a:t>
                      </a:r>
                      <a:r>
                        <a:rPr lang="en-US" altLang="zh-TW" sz="1100" dirty="0">
                          <a:effectLst/>
                        </a:rPr>
                        <a:t>MKS , Horiba , </a:t>
                      </a:r>
                      <a:r>
                        <a:rPr lang="en-US" altLang="zh-TW" sz="1100" dirty="0" err="1">
                          <a:effectLst/>
                        </a:rPr>
                        <a:t>Fufikin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effectLst/>
                        </a:rPr>
                        <a:t>Replace</a:t>
                      </a:r>
                      <a:r>
                        <a:rPr lang="zh-TW" altLang="en-US" sz="1100" dirty="0">
                          <a:effectLst/>
                        </a:rPr>
                        <a:t> </a:t>
                      </a:r>
                      <a:r>
                        <a:rPr lang="en-US" altLang="zh-TW" sz="1100" dirty="0">
                          <a:effectLst/>
                        </a:rPr>
                        <a:t>Brand </a:t>
                      </a:r>
                      <a:r>
                        <a:rPr lang="zh-TW" altLang="en-US" sz="1100" dirty="0">
                          <a:effectLst/>
                        </a:rPr>
                        <a:t>：</a:t>
                      </a:r>
                      <a:r>
                        <a:rPr lang="en-US" altLang="zh-TW" sz="1100" dirty="0">
                          <a:effectLst/>
                        </a:rPr>
                        <a:t>Parker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5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conversion ratio</a:t>
                      </a:r>
                      <a:r>
                        <a:rPr lang="zh-TW" altLang="en-US" sz="1100" dirty="0"/>
                        <a:t>：</a:t>
                      </a:r>
                      <a:r>
                        <a:rPr lang="en-US" altLang="zh-TW" sz="1100" dirty="0"/>
                        <a:t>80%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conversion ratio</a:t>
                      </a:r>
                      <a:r>
                        <a:rPr lang="zh-TW" altLang="en-US" sz="1100" dirty="0"/>
                        <a:t>：</a:t>
                      </a:r>
                      <a:r>
                        <a:rPr lang="en-US" altLang="zh-TW" sz="1100" dirty="0"/>
                        <a:t>90%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0965">
                <a:tc rowSpan="3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Metal Gas Filter 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Metal Gasket Filter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Flow Restrictors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Metal </a:t>
                      </a:r>
                      <a:r>
                        <a:rPr lang="en-US" altLang="zh-TW" sz="1100" dirty="0" err="1"/>
                        <a:t>Difuuser</a:t>
                      </a:r>
                      <a:endParaRPr lang="zh-TW" altLang="en-US" sz="1100" dirty="0"/>
                    </a:p>
                  </a:txBody>
                  <a:tcPr marL="68581" marR="68581" marT="34267" marB="342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Pressure Gauge 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100" dirty="0"/>
                        <a:t>Pressure Transmitter</a:t>
                      </a:r>
                    </a:p>
                  </a:txBody>
                  <a:tcPr marL="68581" marR="68581" marT="34267" marB="342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effectLst/>
                        </a:rPr>
                        <a:t>Replace</a:t>
                      </a:r>
                      <a:r>
                        <a:rPr lang="zh-TW" altLang="en-US" sz="1100" dirty="0">
                          <a:effectLst/>
                        </a:rPr>
                        <a:t> </a:t>
                      </a:r>
                      <a:r>
                        <a:rPr lang="en-US" altLang="zh-TW" sz="1100" dirty="0">
                          <a:effectLst/>
                        </a:rPr>
                        <a:t>Brand </a:t>
                      </a:r>
                      <a:r>
                        <a:rPr lang="zh-TW" altLang="en-US" sz="1100" dirty="0">
                          <a:effectLst/>
                        </a:rPr>
                        <a:t>：</a:t>
                      </a:r>
                      <a:r>
                        <a:rPr lang="en-US" altLang="zh-TW" sz="1100" dirty="0">
                          <a:effectLst/>
                        </a:rPr>
                        <a:t>PALL</a:t>
                      </a:r>
                      <a:r>
                        <a:rPr lang="zh-TW" altLang="en-US" sz="1100" dirty="0">
                          <a:effectLst/>
                        </a:rPr>
                        <a:t> </a:t>
                      </a:r>
                      <a:r>
                        <a:rPr lang="en-US" altLang="zh-TW" sz="1100" dirty="0">
                          <a:effectLst/>
                        </a:rPr>
                        <a:t>, TEM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effectLst/>
                        </a:rPr>
                        <a:t>Replace</a:t>
                      </a:r>
                      <a:r>
                        <a:rPr lang="zh-TW" altLang="en-US" sz="1100" dirty="0">
                          <a:effectLst/>
                        </a:rPr>
                        <a:t> </a:t>
                      </a:r>
                      <a:r>
                        <a:rPr lang="en-US" altLang="zh-TW" sz="1100" dirty="0">
                          <a:effectLst/>
                        </a:rPr>
                        <a:t>Brand :</a:t>
                      </a:r>
                      <a:r>
                        <a:rPr lang="en-US" altLang="zh-TW" sz="1100" baseline="0" dirty="0">
                          <a:effectLst/>
                        </a:rPr>
                        <a:t> Nagano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8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conversion ratio</a:t>
                      </a:r>
                      <a:r>
                        <a:rPr lang="zh-TW" altLang="en-US" sz="1400" dirty="0"/>
                        <a:t>：</a:t>
                      </a:r>
                      <a:r>
                        <a:rPr lang="en-US" altLang="zh-TW" sz="1400" dirty="0"/>
                        <a:t>60%</a:t>
                      </a:r>
                      <a:endParaRPr lang="zh-TW" altLang="en-US" sz="14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conversion ratio</a:t>
                      </a:r>
                      <a:r>
                        <a:rPr lang="zh-TW" altLang="en-US" sz="1100" dirty="0"/>
                        <a:t>：</a:t>
                      </a:r>
                      <a:r>
                        <a:rPr lang="en-US" altLang="zh-TW" sz="1100" dirty="0"/>
                        <a:t>90%</a:t>
                      </a:r>
                      <a:endParaRPr lang="zh-TW" altLang="en-US" sz="1100" dirty="0"/>
                    </a:p>
                  </a:txBody>
                  <a:tcPr marL="68581" marR="68581" marT="34267" marB="34267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168" name="圖片 2">
            <a:extLst>
              <a:ext uri="{FF2B5EF4-FFF2-40B4-BE49-F238E27FC236}">
                <a16:creationId xmlns:a16="http://schemas.microsoft.com/office/drawing/2014/main" id="{3CB0D723-17BC-C5AC-D6AB-6BB71456F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957388"/>
            <a:ext cx="2095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9" name="圖片 3">
            <a:extLst>
              <a:ext uri="{FF2B5EF4-FFF2-40B4-BE49-F238E27FC236}">
                <a16:creationId xmlns:a16="http://schemas.microsoft.com/office/drawing/2014/main" id="{95CEF490-B97B-3C21-B32F-DE342C418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1957388"/>
            <a:ext cx="2095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70" name="圖片 1">
            <a:extLst>
              <a:ext uri="{FF2B5EF4-FFF2-40B4-BE49-F238E27FC236}">
                <a16:creationId xmlns:a16="http://schemas.microsoft.com/office/drawing/2014/main" id="{2175897B-03E0-BA1C-537F-874785D1E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3284538"/>
            <a:ext cx="21558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71" name="圖片 4">
            <a:extLst>
              <a:ext uri="{FF2B5EF4-FFF2-40B4-BE49-F238E27FC236}">
                <a16:creationId xmlns:a16="http://schemas.microsoft.com/office/drawing/2014/main" id="{42F85992-E407-B27E-8BD1-75FA9A0B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3300413"/>
            <a:ext cx="2095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72" name="圖片 5">
            <a:extLst>
              <a:ext uri="{FF2B5EF4-FFF2-40B4-BE49-F238E27FC236}">
                <a16:creationId xmlns:a16="http://schemas.microsoft.com/office/drawing/2014/main" id="{3C416DC5-3F81-BD3D-5F40-59C2EFA12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4724400"/>
            <a:ext cx="2095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73" name="圖片 6">
            <a:extLst>
              <a:ext uri="{FF2B5EF4-FFF2-40B4-BE49-F238E27FC236}">
                <a16:creationId xmlns:a16="http://schemas.microsoft.com/office/drawing/2014/main" id="{A9DB7D46-620C-A30D-D7FD-C2392F577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4724400"/>
            <a:ext cx="2095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74" name="Picture 2">
            <a:extLst>
              <a:ext uri="{FF2B5EF4-FFF2-40B4-BE49-F238E27FC236}">
                <a16:creationId xmlns:a16="http://schemas.microsoft.com/office/drawing/2014/main" id="{4420FEAE-BB08-45BC-C280-9849839C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271463"/>
            <a:ext cx="9652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DDFABE5B-C38B-0A1A-81DE-BECF4863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776288"/>
            <a:ext cx="7392988" cy="511175"/>
          </a:xfrm>
        </p:spPr>
        <p:txBody>
          <a:bodyPr>
            <a:normAutofit fontScale="90000"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TW" altLang="en-US" sz="2325" b="1" dirty="0">
                <a:latin typeface="Times New Roman" panose="02020603050405020304" pitchFamily="18" charset="0"/>
              </a:rPr>
              <a:t>博  克  聯  合  有  限  公  司</a:t>
            </a:r>
            <a:br>
              <a:rPr lang="en-US" altLang="zh-TW" sz="2325" b="1" dirty="0">
                <a:latin typeface="Times New Roman" panose="02020603050405020304" pitchFamily="18" charset="0"/>
              </a:rPr>
            </a:br>
            <a:r>
              <a:rPr lang="en-US" altLang="zh-TW" sz="2325" dirty="0">
                <a:latin typeface="Times New Roman" panose="02020603050405020304" pitchFamily="18" charset="0"/>
              </a:rPr>
              <a:t>PULTEK ASSOCIATION CO.,LTD</a:t>
            </a:r>
            <a:br>
              <a:rPr lang="en-US" altLang="zh-TW" dirty="0">
                <a:latin typeface="Times New Roman" panose="02020603050405020304" pitchFamily="18" charset="0"/>
              </a:rPr>
            </a:b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FDA9F44-7443-1F2E-4B8B-18831E2D06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00150"/>
            <a:ext cx="3827463" cy="579438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Tied Diaphragm Regulator</a:t>
            </a:r>
          </a:p>
        </p:txBody>
      </p:sp>
      <p:graphicFrame>
        <p:nvGraphicFramePr>
          <p:cNvPr id="11267" name="Object 3">
            <a:extLst>
              <a:ext uri="{FF2B5EF4-FFF2-40B4-BE49-F238E27FC236}">
                <a16:creationId xmlns:a16="http://schemas.microsoft.com/office/drawing/2014/main" id="{32F764A3-E2F1-1F0C-9714-1BAD87849153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457200" y="1941513"/>
          <a:ext cx="4033838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238095" imgH="3467584" progId="MSPhotoEd.3">
                  <p:embed/>
                </p:oleObj>
              </mc:Choice>
              <mc:Fallback>
                <p:oleObj name="Photo Editor Photo" r:id="rId2" imgW="4238095" imgH="3467584" progId="MSPhotoEd.3">
                  <p:embed/>
                  <p:pic>
                    <p:nvPicPr>
                      <p:cNvPr id="11267" name="Object 3">
                        <a:extLst>
                          <a:ext uri="{FF2B5EF4-FFF2-40B4-BE49-F238E27FC236}">
                            <a16:creationId xmlns:a16="http://schemas.microsoft.com/office/drawing/2014/main" id="{32F764A3-E2F1-1F0C-9714-1BAD87849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41513"/>
                        <a:ext cx="4033838" cy="342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4">
            <a:extLst>
              <a:ext uri="{FF2B5EF4-FFF2-40B4-BE49-F238E27FC236}">
                <a16:creationId xmlns:a16="http://schemas.microsoft.com/office/drawing/2014/main" id="{979A8B4E-BF76-87E8-DAF1-795C77E9F37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68838" y="1281113"/>
            <a:ext cx="4316412" cy="4746625"/>
          </a:xfrm>
          <a:noFill/>
        </p:spPr>
        <p:txBody>
          <a:bodyPr>
            <a:spAutoFit/>
          </a:bodyPr>
          <a:lstStyle/>
          <a:p>
            <a:pPr eaLnBrk="1" hangingPunct="1"/>
            <a:r>
              <a:rPr lang="en-US" altLang="zh-TW" sz="2400"/>
              <a:t>Mechanical link between the diaphragm and poppet</a:t>
            </a:r>
          </a:p>
          <a:p>
            <a:pPr eaLnBrk="1" hangingPunct="1"/>
            <a:r>
              <a:rPr lang="en-US" altLang="zh-TW" sz="2400"/>
              <a:t>Particle again shown coming through gas stream and lodging between seat and poppet</a:t>
            </a:r>
          </a:p>
          <a:p>
            <a:pPr eaLnBrk="1" hangingPunct="1"/>
            <a:r>
              <a:rPr lang="en-US" altLang="zh-TW" sz="2400"/>
              <a:t>gas leaks across the seat causing an increase of outlet pressure</a:t>
            </a:r>
          </a:p>
          <a:p>
            <a:pPr eaLnBrk="1" hangingPunct="1"/>
            <a:r>
              <a:rPr lang="en-US" altLang="zh-TW" sz="2400"/>
              <a:t>The link between poppet and diaphragm,diaphragm pulls poppet tighter </a:t>
            </a:r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308AAC82-7C02-BEF5-69C7-445FEA5814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225" y="2060575"/>
          <a:ext cx="4071938" cy="34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076190" imgH="3438095" progId="MSPhotoEd.3">
                  <p:embed/>
                </p:oleObj>
              </mc:Choice>
              <mc:Fallback>
                <p:oleObj name="Photo Editor Photo" r:id="rId4" imgW="4076190" imgH="3438095" progId="MSPhotoEd.3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308AAC82-7C02-BEF5-69C7-445FEA5814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" y="2060575"/>
                        <a:ext cx="4071938" cy="343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0" name="圖片 4">
            <a:extLst>
              <a:ext uri="{FF2B5EF4-FFF2-40B4-BE49-F238E27FC236}">
                <a16:creationId xmlns:a16="http://schemas.microsoft.com/office/drawing/2014/main" id="{C7EF77A0-D06E-8BC2-E143-3ED9A907A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04C9A9C1-E7E7-DD4A-F74F-FD5E025858AA}"/>
              </a:ext>
            </a:extLst>
          </p:cNvPr>
          <p:cNvSpPr txBox="1">
            <a:spLocks/>
          </p:cNvSpPr>
          <p:nvPr/>
        </p:nvSpPr>
        <p:spPr>
          <a:xfrm>
            <a:off x="471488" y="301625"/>
            <a:ext cx="8382000" cy="86518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Types</a:t>
            </a:r>
            <a:endParaRPr lang="zh-TW" altLang="en-US" sz="4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D581503-9E14-95E9-54CF-950127992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1488" y="1193800"/>
            <a:ext cx="4114800" cy="815975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Two Stage Tied Diaphragm Regulator </a:t>
            </a:r>
          </a:p>
        </p:txBody>
      </p:sp>
      <p:graphicFrame>
        <p:nvGraphicFramePr>
          <p:cNvPr id="12291" name="Object 3">
            <a:extLst>
              <a:ext uri="{FF2B5EF4-FFF2-40B4-BE49-F238E27FC236}">
                <a16:creationId xmlns:a16="http://schemas.microsoft.com/office/drawing/2014/main" id="{BF85AD8C-6A64-E0C2-1387-2E38C5190007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414338" y="2070100"/>
          <a:ext cx="4113212" cy="31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544059" imgH="3467584" progId="MSPhotoEd.3">
                  <p:embed/>
                </p:oleObj>
              </mc:Choice>
              <mc:Fallback>
                <p:oleObj name="Photo Editor Photo" r:id="rId2" imgW="4544059" imgH="3467584" progId="MSPhotoEd.3">
                  <p:embed/>
                  <p:pic>
                    <p:nvPicPr>
                      <p:cNvPr id="12291" name="Object 3">
                        <a:extLst>
                          <a:ext uri="{FF2B5EF4-FFF2-40B4-BE49-F238E27FC236}">
                            <a16:creationId xmlns:a16="http://schemas.microsoft.com/office/drawing/2014/main" id="{BF85AD8C-6A64-E0C2-1387-2E38C51900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2070100"/>
                        <a:ext cx="4113212" cy="312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4">
            <a:extLst>
              <a:ext uri="{FF2B5EF4-FFF2-40B4-BE49-F238E27FC236}">
                <a16:creationId xmlns:a16="http://schemas.microsoft.com/office/drawing/2014/main" id="{22A4CD69-CA18-3E09-9F8A-21DE80FE0DA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943475" y="1125538"/>
            <a:ext cx="3810000" cy="44196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altLang="zh-TW" sz="2400" dirty="0"/>
          </a:p>
          <a:p>
            <a:pPr eaLnBrk="1" hangingPunct="1">
              <a:defRPr/>
            </a:pPr>
            <a:r>
              <a:rPr lang="en-US" altLang="zh-TW" sz="2400" dirty="0"/>
              <a:t>Two stage regulators are simply two regulators in series in a common body</a:t>
            </a:r>
          </a:p>
          <a:p>
            <a:pPr eaLnBrk="1" hangingPunct="1">
              <a:defRPr/>
            </a:pPr>
            <a:r>
              <a:rPr lang="en-US" altLang="zh-TW" sz="2400" dirty="0"/>
              <a:t>Cylinder pressure decays, 1” stage outlet pressure rise is small and doesn</a:t>
            </a:r>
            <a:r>
              <a:rPr lang="en-US" altLang="zh-TW" sz="2400" dirty="0">
                <a:latin typeface="Times New Roman" panose="02020603050405020304" pitchFamily="18" charset="0"/>
              </a:rPr>
              <a:t>’</a:t>
            </a:r>
            <a:r>
              <a:rPr lang="en-US" altLang="zh-TW" sz="2400" dirty="0"/>
              <a:t>t cause change in 2” stage outlet pressure</a:t>
            </a:r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B48758A7-2417-A6AB-5330-44786D62D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063" y="2070100"/>
          <a:ext cx="43434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563112" imgH="3495238" progId="MSPhotoEd.3">
                  <p:embed/>
                </p:oleObj>
              </mc:Choice>
              <mc:Fallback>
                <p:oleObj name="Photo Editor Photo" r:id="rId4" imgW="4563112" imgH="3495238" progId="MSPhotoEd.3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B48758A7-2417-A6AB-5330-44786D62D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3" y="2070100"/>
                        <a:ext cx="4343400" cy="332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5900354E-842D-E956-8B65-9A3CE13DF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5464175"/>
            <a:ext cx="3810000" cy="7191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400" dirty="0">
                <a:solidFill>
                  <a:srgbClr val="FF0000"/>
                </a:solidFill>
              </a:rPr>
              <a:t>Note: pressure and flow conditions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TW" sz="2800" dirty="0"/>
          </a:p>
        </p:txBody>
      </p:sp>
      <p:pic>
        <p:nvPicPr>
          <p:cNvPr id="12295" name="圖片 4">
            <a:extLst>
              <a:ext uri="{FF2B5EF4-FFF2-40B4-BE49-F238E27FC236}">
                <a16:creationId xmlns:a16="http://schemas.microsoft.com/office/drawing/2014/main" id="{075A5DEE-4B89-1263-822D-2B2F27B95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CDFB0A61-AAA2-C5FF-9230-243858A19357}"/>
              </a:ext>
            </a:extLst>
          </p:cNvPr>
          <p:cNvSpPr txBox="1">
            <a:spLocks/>
          </p:cNvSpPr>
          <p:nvPr/>
        </p:nvSpPr>
        <p:spPr>
          <a:xfrm>
            <a:off x="471488" y="301625"/>
            <a:ext cx="8382000" cy="86518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Types</a:t>
            </a:r>
            <a:endParaRPr lang="zh-TW" altLang="en-US" sz="4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E431A86-A583-8CA8-F6B3-E9A9CC54C2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6550" y="1528763"/>
            <a:ext cx="4259263" cy="436562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Absolute Pressure Regulators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AE827402-D242-7701-95B0-9BD6725D998E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457200" y="2155825"/>
          <a:ext cx="396240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80952" imgH="3428571" progId="MSPhotoEd.3">
                  <p:embed/>
                </p:oleObj>
              </mc:Choice>
              <mc:Fallback>
                <p:oleObj name="Photo Editor Photo" r:id="rId3" imgW="4580952" imgH="3428571" progId="MSPhotoEd.3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AE827402-D242-7701-95B0-9BD6725D99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55825"/>
                        <a:ext cx="3962400" cy="296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Rectangle 4">
            <a:extLst>
              <a:ext uri="{FF2B5EF4-FFF2-40B4-BE49-F238E27FC236}">
                <a16:creationId xmlns:a16="http://schemas.microsoft.com/office/drawing/2014/main" id="{6D50786E-EF55-FA17-944E-F8B08C33DF4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06925" y="1628775"/>
            <a:ext cx="3810000" cy="4746625"/>
          </a:xfrm>
          <a:noFill/>
        </p:spPr>
        <p:txBody>
          <a:bodyPr>
            <a:spAutoFit/>
          </a:bodyPr>
          <a:lstStyle/>
          <a:p>
            <a:pPr eaLnBrk="1" hangingPunct="1"/>
            <a:r>
              <a:rPr lang="en-US" altLang="zh-TW" sz="2400"/>
              <a:t>Designed to deliver outlet pressures below atmospheric pressure (vacuum)</a:t>
            </a:r>
          </a:p>
          <a:p>
            <a:pPr eaLnBrk="1" hangingPunct="1"/>
            <a:r>
              <a:rPr lang="en-US" altLang="zh-TW" sz="2400"/>
              <a:t>Incorporate a bias spring pushing or pulling the diaphragm to allow vacuum to be controlled on the outlet side </a:t>
            </a:r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</p:txBody>
      </p:sp>
      <p:pic>
        <p:nvPicPr>
          <p:cNvPr id="13317" name="圖片 4">
            <a:extLst>
              <a:ext uri="{FF2B5EF4-FFF2-40B4-BE49-F238E27FC236}">
                <a16:creationId xmlns:a16="http://schemas.microsoft.com/office/drawing/2014/main" id="{9097E7E9-3B1C-449B-E462-1304F23F9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18" name="Object 3">
            <a:extLst>
              <a:ext uri="{FF2B5EF4-FFF2-40B4-BE49-F238E27FC236}">
                <a16:creationId xmlns:a16="http://schemas.microsoft.com/office/drawing/2014/main" id="{D6812384-77E3-9F26-F558-F5A60D9661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975" y="2173288"/>
          <a:ext cx="4038600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4638095" imgH="3457143" progId="MSPhotoEd.3">
                  <p:embed/>
                </p:oleObj>
              </mc:Choice>
              <mc:Fallback>
                <p:oleObj name="Photo Editor Photo" r:id="rId6" imgW="4638095" imgH="3457143" progId="MSPhotoEd.3">
                  <p:embed/>
                  <p:pic>
                    <p:nvPicPr>
                      <p:cNvPr id="13318" name="Object 3">
                        <a:extLst>
                          <a:ext uri="{FF2B5EF4-FFF2-40B4-BE49-F238E27FC236}">
                            <a16:creationId xmlns:a16="http://schemas.microsoft.com/office/drawing/2014/main" id="{D6812384-77E3-9F26-F558-F5A60D9661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2173288"/>
                        <a:ext cx="4038600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2C9488A5-4763-8ED7-1B10-8FBC31E02E68}"/>
              </a:ext>
            </a:extLst>
          </p:cNvPr>
          <p:cNvSpPr txBox="1">
            <a:spLocks/>
          </p:cNvSpPr>
          <p:nvPr/>
        </p:nvSpPr>
        <p:spPr>
          <a:xfrm>
            <a:off x="471488" y="301625"/>
            <a:ext cx="8382000" cy="86518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Regulator Types</a:t>
            </a:r>
            <a:endParaRPr kumimoji="1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5C1ADCB-3AE3-DBF7-752D-A6B55D2B2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412875"/>
            <a:ext cx="4041775" cy="436563"/>
          </a:xfrm>
        </p:spPr>
        <p:txBody>
          <a:bodyPr/>
          <a:lstStyle/>
          <a:p>
            <a:r>
              <a:rPr lang="en-US" altLang="zh-TW"/>
              <a:t> </a:t>
            </a:r>
            <a:r>
              <a:rPr lang="en-US" altLang="zh-TW" sz="2400">
                <a:solidFill>
                  <a:srgbClr val="0070C0"/>
                </a:solidFill>
              </a:rPr>
              <a:t>Springless Regulator</a:t>
            </a:r>
          </a:p>
        </p:txBody>
      </p:sp>
      <p:graphicFrame>
        <p:nvGraphicFramePr>
          <p:cNvPr id="15363" name="Object 3">
            <a:extLst>
              <a:ext uri="{FF2B5EF4-FFF2-40B4-BE49-F238E27FC236}">
                <a16:creationId xmlns:a16="http://schemas.microsoft.com/office/drawing/2014/main" id="{31E19402-3DDF-3534-A7DC-8AE04365B358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250825" y="2276475"/>
          <a:ext cx="4191000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019048" imgH="3428571" progId="MSPhotoEd.3">
                  <p:embed/>
                </p:oleObj>
              </mc:Choice>
              <mc:Fallback>
                <p:oleObj name="Photo Editor Photo" r:id="rId2" imgW="4019048" imgH="3428571" progId="MSPhotoEd.3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31E19402-3DDF-3534-A7DC-8AE04365B3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276475"/>
                        <a:ext cx="4191000" cy="357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Rectangle 4">
            <a:extLst>
              <a:ext uri="{FF2B5EF4-FFF2-40B4-BE49-F238E27FC236}">
                <a16:creationId xmlns:a16="http://schemas.microsoft.com/office/drawing/2014/main" id="{425AA2A4-A65B-184D-0003-F4F46DA1566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1557338"/>
            <a:ext cx="3810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/>
              <a:t>Springless means no poppet spring</a:t>
            </a:r>
          </a:p>
          <a:p>
            <a:pPr>
              <a:lnSpc>
                <a:spcPct val="90000"/>
              </a:lnSpc>
            </a:pPr>
            <a:r>
              <a:rPr lang="en-US" altLang="zh-TW" sz="2400"/>
              <a:t>Mechanism to attach poppet expensive</a:t>
            </a:r>
          </a:p>
          <a:p>
            <a:pPr>
              <a:lnSpc>
                <a:spcPct val="90000"/>
              </a:lnSpc>
            </a:pPr>
            <a:r>
              <a:rPr lang="en-US" altLang="zh-TW" sz="2400"/>
              <a:t>No difference in performance, meaning particle generation, dry down or regulation</a:t>
            </a:r>
          </a:p>
          <a:p>
            <a:pPr>
              <a:lnSpc>
                <a:spcPct val="90000"/>
              </a:lnSpc>
            </a:pPr>
            <a:r>
              <a:rPr lang="en-US" altLang="zh-TW" sz="2400"/>
              <a:t>Increased cost with no benefit</a:t>
            </a:r>
          </a:p>
          <a:p>
            <a:pPr>
              <a:lnSpc>
                <a:spcPct val="90000"/>
              </a:lnSpc>
            </a:pPr>
            <a:r>
              <a:rPr lang="en-US" altLang="zh-TW" sz="2400"/>
              <a:t>Diaphragm is still a wetted spring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D5AFEE8-0C85-C5BE-12F7-467DFF5F07D5}"/>
              </a:ext>
            </a:extLst>
          </p:cNvPr>
          <p:cNvSpPr txBox="1">
            <a:spLocks/>
          </p:cNvSpPr>
          <p:nvPr/>
        </p:nvSpPr>
        <p:spPr>
          <a:xfrm>
            <a:off x="471488" y="301625"/>
            <a:ext cx="8382000" cy="86518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Types</a:t>
            </a:r>
            <a:endParaRPr lang="zh-TW" altLang="en-US" sz="4000" b="1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07288F9-67CA-D020-27FD-B9EF51855D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0063" y="1423988"/>
            <a:ext cx="3898900" cy="509587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Across the Seat Leak</a:t>
            </a:r>
          </a:p>
        </p:txBody>
      </p:sp>
      <p:graphicFrame>
        <p:nvGraphicFramePr>
          <p:cNvPr id="2051" name="Object 3">
            <a:extLst>
              <a:ext uri="{FF2B5EF4-FFF2-40B4-BE49-F238E27FC236}">
                <a16:creationId xmlns:a16="http://schemas.microsoft.com/office/drawing/2014/main" id="{3FA1BB72-BA98-8420-4038-4913806663D2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685800" y="2111375"/>
          <a:ext cx="4032250" cy="348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114286" imgH="3419952" progId="MSPhotoEd.3">
                  <p:embed/>
                </p:oleObj>
              </mc:Choice>
              <mc:Fallback>
                <p:oleObj name="Photo Editor Photo" r:id="rId2" imgW="4114286" imgH="3419952" progId="MSPhotoEd.3">
                  <p:embed/>
                  <p:pic>
                    <p:nvPicPr>
                      <p:cNvPr id="2051" name="Object 3">
                        <a:extLst>
                          <a:ext uri="{FF2B5EF4-FFF2-40B4-BE49-F238E27FC236}">
                            <a16:creationId xmlns:a16="http://schemas.microsoft.com/office/drawing/2014/main" id="{3FA1BB72-BA98-8420-4038-4913806663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111375"/>
                        <a:ext cx="4032250" cy="348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4">
            <a:extLst>
              <a:ext uri="{FF2B5EF4-FFF2-40B4-BE49-F238E27FC236}">
                <a16:creationId xmlns:a16="http://schemas.microsoft.com/office/drawing/2014/main" id="{9D3D1EDB-053D-7A83-371D-2C2D5677DEF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477963"/>
            <a:ext cx="3810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/>
              <a:t>Leakage is caused by particles lodging between the seat and the poppet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/>
              <a:t>These particle prevent the poppet from fully closing and allow gas to leak across the seat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/>
              <a:t>Generally caused by contaminates from the cylinder or poor purge technique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819FE48-CCB8-AA51-9476-751E71995E22}"/>
              </a:ext>
            </a:extLst>
          </p:cNvPr>
          <p:cNvSpPr txBox="1">
            <a:spLocks/>
          </p:cNvSpPr>
          <p:nvPr/>
        </p:nvSpPr>
        <p:spPr>
          <a:xfrm>
            <a:off x="381000" y="430213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abnormal</a:t>
            </a:r>
            <a:endParaRPr lang="zh-TW" altLang="en-US" sz="4000" b="1" dirty="0"/>
          </a:p>
        </p:txBody>
      </p:sp>
      <p:pic>
        <p:nvPicPr>
          <p:cNvPr id="2054" name="圖片 4">
            <a:extLst>
              <a:ext uri="{FF2B5EF4-FFF2-40B4-BE49-F238E27FC236}">
                <a16:creationId xmlns:a16="http://schemas.microsoft.com/office/drawing/2014/main" id="{AE139FA1-3C51-AE2D-0F64-FE4AD37E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C31580-2410-BFE9-0676-5CE246745BB8}"/>
              </a:ext>
            </a:extLst>
          </p:cNvPr>
          <p:cNvSpPr/>
          <p:nvPr/>
        </p:nvSpPr>
        <p:spPr>
          <a:xfrm>
            <a:off x="433388" y="6308725"/>
            <a:ext cx="6130925" cy="4603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B7B139-35ED-4A31-E03C-9678F8914D53}"/>
              </a:ext>
            </a:extLst>
          </p:cNvPr>
          <p:cNvSpPr/>
          <p:nvPr/>
        </p:nvSpPr>
        <p:spPr>
          <a:xfrm>
            <a:off x="428625" y="6407150"/>
            <a:ext cx="6130925" cy="4603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3D1C3A6-2397-0EF3-A1F8-5372FDF7F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8638" y="1484313"/>
            <a:ext cx="4060825" cy="1143000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Across the seat leak causes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CF0D991-36B8-8ADF-B733-06DF90CD1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2498725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2800" dirty="0"/>
              <a:t>Contamination from the gas source, either particles or moisture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800" dirty="0"/>
              <a:t>Contamination from the piping system, such as tubing facing chips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800" dirty="0"/>
              <a:t>Contamination created by poor purging technique or allowing moisture into piping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800" dirty="0"/>
              <a:t>Wrong seat material for gas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800" dirty="0"/>
              <a:t>Exceeding the temperature rating of the device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altLang="zh-TW" sz="2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320A2C1-810B-FF30-2AD0-B021ABCE5650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abnormal</a:t>
            </a:r>
            <a:endParaRPr lang="zh-TW" altLang="en-US" sz="4000" b="1" dirty="0"/>
          </a:p>
        </p:txBody>
      </p:sp>
      <p:pic>
        <p:nvPicPr>
          <p:cNvPr id="3077" name="圖片 4">
            <a:extLst>
              <a:ext uri="{FF2B5EF4-FFF2-40B4-BE49-F238E27FC236}">
                <a16:creationId xmlns:a16="http://schemas.microsoft.com/office/drawing/2014/main" id="{3B2C2DD4-64DA-6B30-98FB-AECFFC0F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031161C-2319-7B75-1DE5-8AB7B06B3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6438" y="1487488"/>
            <a:ext cx="2819400" cy="509587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Outboard Leak </a:t>
            </a:r>
          </a:p>
        </p:txBody>
      </p:sp>
      <p:graphicFrame>
        <p:nvGraphicFramePr>
          <p:cNvPr id="4099" name="Object 3">
            <a:extLst>
              <a:ext uri="{FF2B5EF4-FFF2-40B4-BE49-F238E27FC236}">
                <a16:creationId xmlns:a16="http://schemas.microsoft.com/office/drawing/2014/main" id="{7AEB1F39-8E5D-CECA-9140-945153C725FA}"/>
              </a:ext>
            </a:extLst>
          </p:cNvPr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481013" y="2205038"/>
          <a:ext cx="4032250" cy="336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191585" imgH="3362794" progId="MSPhotoEd.3">
                  <p:embed/>
                </p:oleObj>
              </mc:Choice>
              <mc:Fallback>
                <p:oleObj name="Photo Editor Photo" r:id="rId2" imgW="4191585" imgH="3362794" progId="MSPhotoEd.3">
                  <p:embed/>
                  <p:pic>
                    <p:nvPicPr>
                      <p:cNvPr id="4099" name="Object 3">
                        <a:extLst>
                          <a:ext uri="{FF2B5EF4-FFF2-40B4-BE49-F238E27FC236}">
                            <a16:creationId xmlns:a16="http://schemas.microsoft.com/office/drawing/2014/main" id="{7AEB1F39-8E5D-CECA-9140-945153C725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2205038"/>
                        <a:ext cx="4032250" cy="336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4">
            <a:extLst>
              <a:ext uri="{FF2B5EF4-FFF2-40B4-BE49-F238E27FC236}">
                <a16:creationId xmlns:a16="http://schemas.microsoft.com/office/drawing/2014/main" id="{19A3761E-F090-30EC-6FA7-F5D5F1B5175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524000"/>
            <a:ext cx="3810000" cy="4114800"/>
          </a:xfrm>
        </p:spPr>
        <p:txBody>
          <a:bodyPr/>
          <a:lstStyle/>
          <a:p>
            <a:pPr eaLnBrk="1" hangingPunct="1"/>
            <a:r>
              <a:rPr lang="en-US" altLang="zh-TW" sz="2800"/>
              <a:t>Outboard leakage is leakage from inside the regulator to the atmosphere</a:t>
            </a:r>
          </a:p>
          <a:p>
            <a:pPr eaLnBrk="1" hangingPunct="1"/>
            <a:r>
              <a:rPr lang="en-US" altLang="zh-TW" sz="2800"/>
              <a:t>Though very rare, most common leak path is at body to diaphragm seal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69FFFDA-2007-BA49-69B0-90C849EC1659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abnormal</a:t>
            </a:r>
            <a:endParaRPr lang="zh-TW" altLang="en-US" sz="4000" b="1" dirty="0"/>
          </a:p>
        </p:txBody>
      </p:sp>
      <p:pic>
        <p:nvPicPr>
          <p:cNvPr id="4102" name="圖片 4">
            <a:extLst>
              <a:ext uri="{FF2B5EF4-FFF2-40B4-BE49-F238E27FC236}">
                <a16:creationId xmlns:a16="http://schemas.microsoft.com/office/drawing/2014/main" id="{A4D7F54D-B6BB-3234-FD4D-738806AEB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D1A7FC5-C714-9C38-4F9C-D31680214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700213"/>
            <a:ext cx="4473575" cy="509587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Outboard leak (continued)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E7C3617-30FA-5381-EEF5-B10269D5D9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636838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/>
              <a:t>A leak detected at the bonnet nut leak check port is a diaphragm to body seal leak</a:t>
            </a:r>
          </a:p>
          <a:p>
            <a:pPr eaLnBrk="1" hangingPunct="1"/>
            <a:r>
              <a:rPr lang="en-US" altLang="zh-TW"/>
              <a:t>A leak detected through the bonnet vent port is a leak through the central region of the diaphragm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C767AC8-131F-9831-73A9-55364C662C96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abnormal</a:t>
            </a:r>
            <a:endParaRPr lang="zh-TW" altLang="en-US" sz="4000" b="1" dirty="0"/>
          </a:p>
        </p:txBody>
      </p:sp>
      <p:pic>
        <p:nvPicPr>
          <p:cNvPr id="5125" name="圖片 4">
            <a:extLst>
              <a:ext uri="{FF2B5EF4-FFF2-40B4-BE49-F238E27FC236}">
                <a16:creationId xmlns:a16="http://schemas.microsoft.com/office/drawing/2014/main" id="{1B0EFF18-A3AA-DE1D-78BE-60B0069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B97F6D5-9B36-528E-E51D-B9B4099A2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125538"/>
            <a:ext cx="4402137" cy="1143000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Outboard leak main causes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026EBA7-7769-178B-5305-824D7004A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199313" cy="39592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/>
              <a:t>Excessive cycle purging can cause a diaphragm fracture when diaphragm cycle life, vacuum to positive pressure cycles, is exceeded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Over pressurization of the diaphragm can cause diaphragm to body leak or fracture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Corrosion on diaphragm, either internal or external,  can cause diaphragm leak</a:t>
            </a:r>
          </a:p>
          <a:p>
            <a:pPr eaLnBrk="1" hangingPunct="1">
              <a:lnSpc>
                <a:spcPct val="90000"/>
              </a:lnSpc>
            </a:pPr>
            <a:endParaRPr lang="en-US" altLang="zh-TW"/>
          </a:p>
          <a:p>
            <a:pPr eaLnBrk="1" hangingPunct="1">
              <a:lnSpc>
                <a:spcPct val="90000"/>
              </a:lnSpc>
            </a:pPr>
            <a:endParaRPr lang="en-US" altLang="zh-TW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856ADC5-1D02-3CC0-21B7-455E7187A35C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abnormal</a:t>
            </a:r>
            <a:endParaRPr lang="zh-TW" altLang="en-US" sz="4000" b="1" dirty="0"/>
          </a:p>
        </p:txBody>
      </p:sp>
      <p:pic>
        <p:nvPicPr>
          <p:cNvPr id="6149" name="圖片 4">
            <a:extLst>
              <a:ext uri="{FF2B5EF4-FFF2-40B4-BE49-F238E27FC236}">
                <a16:creationId xmlns:a16="http://schemas.microsoft.com/office/drawing/2014/main" id="{875F057D-0173-B0EA-5303-A922FFDD1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1E63DEA-9CB2-D54C-7885-13FC30E300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800" y="1252538"/>
            <a:ext cx="4043363" cy="436562"/>
          </a:xfrm>
        </p:spPr>
        <p:txBody>
          <a:bodyPr/>
          <a:lstStyle/>
          <a:p>
            <a:pPr eaLnBrk="1" hangingPunct="1"/>
            <a:r>
              <a:rPr lang="en-US" altLang="zh-TW" sz="2400">
                <a:solidFill>
                  <a:srgbClr val="0070C0"/>
                </a:solidFill>
              </a:rPr>
              <a:t>Operator induced failure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0F2D331-9D41-3AA8-D639-766A04BA02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4363" y="1757363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/>
              <a:t>Wrong regulator selection for application</a:t>
            </a:r>
          </a:p>
          <a:p>
            <a:pPr lvl="1" eaLnBrk="1" hangingPunct="1"/>
            <a:r>
              <a:rPr lang="en-US" altLang="zh-TW"/>
              <a:t>Materials of construction not compatible </a:t>
            </a:r>
          </a:p>
          <a:p>
            <a:pPr lvl="1" eaLnBrk="1" hangingPunct="1"/>
            <a:r>
              <a:rPr lang="en-US" altLang="zh-TW"/>
              <a:t>Sized improperly for flow or pressure</a:t>
            </a:r>
          </a:p>
          <a:p>
            <a:pPr eaLnBrk="1" hangingPunct="1"/>
            <a:r>
              <a:rPr lang="en-US" altLang="zh-TW"/>
              <a:t>Pressure lock up with tied diaphragm regulator</a:t>
            </a:r>
          </a:p>
          <a:p>
            <a:pPr lvl="1" eaLnBrk="1" hangingPunct="1"/>
            <a:r>
              <a:rPr lang="en-US" altLang="zh-TW"/>
              <a:t>Closed regulator with trapped pressure under the diaphragm pulling poppet into seat</a:t>
            </a:r>
          </a:p>
          <a:p>
            <a:pPr lvl="1" eaLnBrk="1" hangingPunct="1"/>
            <a:endParaRPr lang="en-US" altLang="zh-TW"/>
          </a:p>
          <a:p>
            <a:pPr lvl="1" eaLnBrk="1" hangingPunct="1">
              <a:buFontTx/>
              <a:buNone/>
            </a:pPr>
            <a:endParaRPr lang="en-US" altLang="zh-TW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9D9FC9F-D66A-7095-F8E5-526A03C91AB0}"/>
              </a:ext>
            </a:extLst>
          </p:cNvPr>
          <p:cNvSpPr txBox="1">
            <a:spLocks/>
          </p:cNvSpPr>
          <p:nvPr/>
        </p:nvSpPr>
        <p:spPr>
          <a:xfrm>
            <a:off x="511175" y="258763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abnormal</a:t>
            </a:r>
            <a:endParaRPr lang="zh-TW" altLang="en-US" sz="4000" b="1" dirty="0"/>
          </a:p>
        </p:txBody>
      </p:sp>
      <p:pic>
        <p:nvPicPr>
          <p:cNvPr id="7173" name="圖片 4">
            <a:extLst>
              <a:ext uri="{FF2B5EF4-FFF2-40B4-BE49-F238E27FC236}">
                <a16:creationId xmlns:a16="http://schemas.microsoft.com/office/drawing/2014/main" id="{B8D0AB81-8A4B-5532-1D63-0BF818FDF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ap-tech 的圖片結果">
            <a:extLst>
              <a:ext uri="{FF2B5EF4-FFF2-40B4-BE49-F238E27FC236}">
                <a16:creationId xmlns:a16="http://schemas.microsoft.com/office/drawing/2014/main" id="{BA368F7D-2A0D-0436-0CDA-10B94FE7A9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6100" y="2133600"/>
            <a:ext cx="4492625" cy="3167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7F8FAA5D-F352-00B5-292F-A24D65980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484313"/>
            <a:ext cx="388778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/>
              <a:t>Definition of regulator parts</a:t>
            </a:r>
          </a:p>
          <a:p>
            <a:pPr eaLnBrk="1" hangingPunct="1"/>
            <a:endParaRPr lang="en-US" altLang="zh-TW" sz="2800"/>
          </a:p>
          <a:p>
            <a:pPr eaLnBrk="1" hangingPunct="1"/>
            <a:r>
              <a:rPr lang="en-US" altLang="zh-TW" sz="2800"/>
              <a:t>Regulator Function</a:t>
            </a:r>
          </a:p>
          <a:p>
            <a:pPr eaLnBrk="1" hangingPunct="1"/>
            <a:endParaRPr lang="en-US" altLang="zh-TW" sz="2800"/>
          </a:p>
          <a:p>
            <a:pPr eaLnBrk="1" hangingPunct="1"/>
            <a:r>
              <a:rPr lang="en-US" altLang="zh-TW" sz="2800"/>
              <a:t>Regulator types </a:t>
            </a:r>
          </a:p>
          <a:p>
            <a:pPr eaLnBrk="1" hangingPunct="1"/>
            <a:endParaRPr lang="en-US" altLang="zh-TW" sz="2800"/>
          </a:p>
          <a:p>
            <a:pPr eaLnBrk="1" hangingPunct="1"/>
            <a:r>
              <a:rPr lang="en-US" altLang="zh-TW" sz="2800"/>
              <a:t>Regulator Leak </a:t>
            </a:r>
          </a:p>
        </p:txBody>
      </p:sp>
      <p:pic>
        <p:nvPicPr>
          <p:cNvPr id="7172" name="圖片 4">
            <a:extLst>
              <a:ext uri="{FF2B5EF4-FFF2-40B4-BE49-F238E27FC236}">
                <a16:creationId xmlns:a16="http://schemas.microsoft.com/office/drawing/2014/main" id="{8F1BCEAE-9275-4220-B799-7B7DE98C6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5694363"/>
            <a:ext cx="23590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FD626C8-AB96-FBDC-E648-613EBA475844}"/>
              </a:ext>
            </a:extLst>
          </p:cNvPr>
          <p:cNvSpPr/>
          <p:nvPr/>
        </p:nvSpPr>
        <p:spPr>
          <a:xfrm>
            <a:off x="315913" y="6108700"/>
            <a:ext cx="6130925" cy="4603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053381-EDD0-891D-5021-E58A5CEE020C}"/>
              </a:ext>
            </a:extLst>
          </p:cNvPr>
          <p:cNvSpPr/>
          <p:nvPr/>
        </p:nvSpPr>
        <p:spPr>
          <a:xfrm>
            <a:off x="315913" y="6232525"/>
            <a:ext cx="6130925" cy="4603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AD64C29-2D39-C3AF-9E6A-40AB4F0A3564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Introduction</a:t>
            </a:r>
            <a:endParaRPr lang="zh-TW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248684FB-030C-D366-2163-6DC1A119D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 Selection</a:t>
            </a:r>
            <a:endParaRPr lang="zh-TW" altLang="en-US" sz="4000" b="1" dirty="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5027683B-020D-46C8-383E-082B9C587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975" y="1379538"/>
            <a:ext cx="4618038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200">
                <a:solidFill>
                  <a:schemeClr val="tx2"/>
                </a:solidFill>
              </a:rPr>
              <a:t>Review of type Information </a:t>
            </a:r>
          </a:p>
        </p:txBody>
      </p:sp>
      <p:sp>
        <p:nvSpPr>
          <p:cNvPr id="2053" name="文字版面配置區 10">
            <a:extLst>
              <a:ext uri="{FF2B5EF4-FFF2-40B4-BE49-F238E27FC236}">
                <a16:creationId xmlns:a16="http://schemas.microsoft.com/office/drawing/2014/main" id="{A42B2FC0-7EDC-CB9B-F791-E5FD69588DA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1779588"/>
            <a:ext cx="3178175" cy="9255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000" dirty="0">
                <a:solidFill>
                  <a:srgbClr val="0070C0"/>
                </a:solidFill>
              </a:rPr>
              <a:t>Free-Poppet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  </a:t>
            </a:r>
            <a:r>
              <a:rPr lang="en-US" altLang="zh-TW" sz="1800" dirty="0"/>
              <a:t>- No Mechanical Linkage 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1800" dirty="0"/>
              <a:t>     between poppet and Dia.</a:t>
            </a:r>
            <a:endParaRPr lang="zh-TW" altLang="en-US" sz="1800" dirty="0"/>
          </a:p>
        </p:txBody>
      </p:sp>
      <p:sp>
        <p:nvSpPr>
          <p:cNvPr id="7" name="文字版面配置區 10">
            <a:extLst>
              <a:ext uri="{FF2B5EF4-FFF2-40B4-BE49-F238E27FC236}">
                <a16:creationId xmlns:a16="http://schemas.microsoft.com/office/drawing/2014/main" id="{685F8918-2845-EF73-538F-DA4369ADA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4638"/>
            <a:ext cx="3756025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000" dirty="0">
                <a:solidFill>
                  <a:srgbClr val="0070C0"/>
                </a:solidFill>
              </a:rPr>
              <a:t>Tied-Diaphragm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1800" dirty="0"/>
              <a:t>  - Mechanical Linkage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1800" dirty="0"/>
              <a:t>    between poppet and Dia.</a:t>
            </a:r>
            <a:endParaRPr lang="zh-TW" altLang="en-US" sz="1800" dirty="0"/>
          </a:p>
        </p:txBody>
      </p:sp>
      <p:sp>
        <p:nvSpPr>
          <p:cNvPr id="8" name="文字版面配置區 10">
            <a:extLst>
              <a:ext uri="{FF2B5EF4-FFF2-40B4-BE49-F238E27FC236}">
                <a16:creationId xmlns:a16="http://schemas.microsoft.com/office/drawing/2014/main" id="{2ECD5402-3697-B514-3BC4-21B467A61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60800"/>
            <a:ext cx="3754438" cy="8969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000" dirty="0">
                <a:solidFill>
                  <a:srgbClr val="0070C0"/>
                </a:solidFill>
              </a:rPr>
              <a:t>Tow-Stage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400" dirty="0"/>
              <a:t> </a:t>
            </a:r>
            <a:r>
              <a:rPr lang="en-US" altLang="zh-TW" sz="1800" dirty="0"/>
              <a:t>- 2 Single Stage combine</a:t>
            </a:r>
          </a:p>
        </p:txBody>
      </p:sp>
      <p:sp>
        <p:nvSpPr>
          <p:cNvPr id="9" name="文字版面配置區 10">
            <a:extLst>
              <a:ext uri="{FF2B5EF4-FFF2-40B4-BE49-F238E27FC236}">
                <a16:creationId xmlns:a16="http://schemas.microsoft.com/office/drawing/2014/main" id="{3C358894-4079-4CBD-617A-10DA0617D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4749800"/>
            <a:ext cx="375443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000" dirty="0">
                <a:solidFill>
                  <a:srgbClr val="0070C0"/>
                </a:solidFill>
              </a:rPr>
              <a:t>Absolute Regulator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1800" dirty="0"/>
              <a:t>   - Can be regulated by pressure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1800" dirty="0"/>
              <a:t>     100 mg absolute~10 Psi</a:t>
            </a:r>
          </a:p>
        </p:txBody>
      </p:sp>
      <p:pic>
        <p:nvPicPr>
          <p:cNvPr id="8200" name="圖片 20">
            <a:extLst>
              <a:ext uri="{FF2B5EF4-FFF2-40B4-BE49-F238E27FC236}">
                <a16:creationId xmlns:a16="http://schemas.microsoft.com/office/drawing/2014/main" id="{FA351E58-0C4B-AB37-0115-9093685B1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925" y="1746250"/>
            <a:ext cx="1952625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圖片 22">
            <a:extLst>
              <a:ext uri="{FF2B5EF4-FFF2-40B4-BE49-F238E27FC236}">
                <a16:creationId xmlns:a16="http://schemas.microsoft.com/office/drawing/2014/main" id="{021E55B1-9111-349D-3BCE-7A81AC926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4344988"/>
            <a:ext cx="3238500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圖片 24" descr="一張含有 室內, 銑床 的圖片&#10;&#10;自動產生的描述">
            <a:extLst>
              <a:ext uri="{FF2B5EF4-FFF2-40B4-BE49-F238E27FC236}">
                <a16:creationId xmlns:a16="http://schemas.microsoft.com/office/drawing/2014/main" id="{DF68B5A7-4DF9-AE2E-2D21-9B18A6A9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2000250"/>
            <a:ext cx="2271712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圖片 4">
            <a:extLst>
              <a:ext uri="{FF2B5EF4-FFF2-40B4-BE49-F238E27FC236}">
                <a16:creationId xmlns:a16="http://schemas.microsoft.com/office/drawing/2014/main" id="{2584C432-1710-BC03-5F44-69DF2AE52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AC8BFF-2469-B101-E88E-38E1ACFAA9F6}"/>
              </a:ext>
            </a:extLst>
          </p:cNvPr>
          <p:cNvSpPr/>
          <p:nvPr/>
        </p:nvSpPr>
        <p:spPr>
          <a:xfrm>
            <a:off x="433388" y="6308725"/>
            <a:ext cx="6130925" cy="4603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0A8F76-7FA7-83A2-6117-84C124105DBD}"/>
              </a:ext>
            </a:extLst>
          </p:cNvPr>
          <p:cNvSpPr/>
          <p:nvPr/>
        </p:nvSpPr>
        <p:spPr>
          <a:xfrm>
            <a:off x="450850" y="6400800"/>
            <a:ext cx="6130925" cy="4603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build="p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線上影像版面配置區 6">
            <a:extLst>
              <a:ext uri="{FF2B5EF4-FFF2-40B4-BE49-F238E27FC236}">
                <a16:creationId xmlns:a16="http://schemas.microsoft.com/office/drawing/2014/main" id="{F4333BD3-198A-EFB9-7B7C-9A8107911C09}"/>
              </a:ext>
            </a:extLst>
          </p:cNvPr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557338"/>
            <a:ext cx="8147050" cy="460851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61D0E57-FA4B-FA89-9341-955769B426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 Selection</a:t>
            </a:r>
            <a:endParaRPr lang="zh-TW" altLang="en-US" sz="40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BFEA0-0AF8-57BF-B37D-4B44F2FC6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 Selection</a:t>
            </a:r>
            <a:endParaRPr lang="zh-TW" altLang="en-US" sz="4000" b="1" dirty="0"/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60173DF5-6116-A13B-D045-B98E8C27C64E}"/>
              </a:ext>
            </a:extLst>
          </p:cNvPr>
          <p:cNvGraphicFramePr>
            <a:graphicFrameLocks noGrp="1"/>
          </p:cNvGraphicFramePr>
          <p:nvPr/>
        </p:nvGraphicFramePr>
        <p:xfrm>
          <a:off x="606425" y="1700213"/>
          <a:ext cx="7931151" cy="3986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8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8274">
                <a:tc gridSpan="4">
                  <a:txBody>
                    <a:bodyPr/>
                    <a:lstStyle/>
                    <a:p>
                      <a:r>
                        <a:rPr lang="en-US" altLang="zh-TW" sz="1800" dirty="0"/>
                        <a:t> Example:  </a:t>
                      </a:r>
                    </a:p>
                    <a:p>
                      <a:r>
                        <a:rPr lang="en-US" altLang="zh-TW" sz="1800" dirty="0"/>
                        <a:t>SiH4   , Source Regulator  ,  120 lpm  , Inlet:1400Psi   Out:100 Psi</a:t>
                      </a:r>
                      <a:endParaRPr lang="zh-TW" altLang="en-US" sz="1800" dirty="0"/>
                    </a:p>
                  </a:txBody>
                  <a:tcPr marL="91439" marR="91439" marT="45741" marB="45741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8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Type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Free poppet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/>
                    </a:p>
                  </a:txBody>
                  <a:tcPr marL="91439" marR="91439" marT="45741" marB="45741" anchor="ctr"/>
                </a:tc>
                <a:tc rowSpan="7"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39" marR="91439" marT="45741" marB="4574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38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Tied-Diaphragm</a:t>
                      </a:r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Gas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Corrosive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Double Melt </a:t>
                      </a:r>
                      <a:br>
                        <a:rPr lang="en-US" altLang="zh-TW" sz="1800" dirty="0"/>
                      </a:br>
                      <a:r>
                        <a:rPr lang="en-US" altLang="zh-TW" sz="1800" dirty="0"/>
                        <a:t>Hastelloy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38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Non-Corrosive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SS316L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381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Flow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0~120SLPM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Standard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38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120~600SLPM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Intermediate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38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800~1500 SLPM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High Flow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3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Other</a:t>
                      </a:r>
                      <a:endParaRPr lang="zh-TW" altLang="en-US" sz="1800" dirty="0"/>
                    </a:p>
                  </a:txBody>
                  <a:tcPr marL="91439" marR="91439" marT="45741" marB="4574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2Port , 3Port , </a:t>
                      </a:r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4Port 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41" marB="45741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39" marR="91439" marT="45741" marB="4574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81" name="圖片 4">
            <a:extLst>
              <a:ext uri="{FF2B5EF4-FFF2-40B4-BE49-F238E27FC236}">
                <a16:creationId xmlns:a16="http://schemas.microsoft.com/office/drawing/2014/main" id="{0C0D00F7-3380-835E-9B6B-7DE6C3B45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7FF9676E-1F29-329C-B69F-13E896B8B2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 Selection</a:t>
            </a:r>
            <a:endParaRPr lang="zh-TW" altLang="en-US" sz="4000" b="1" dirty="0"/>
          </a:p>
        </p:txBody>
      </p:sp>
      <p:pic>
        <p:nvPicPr>
          <p:cNvPr id="11267" name="B219635B-BCAD-4AB4-BCDE-73BE54BE560D">
            <a:extLst>
              <a:ext uri="{FF2B5EF4-FFF2-40B4-BE49-F238E27FC236}">
                <a16:creationId xmlns:a16="http://schemas.microsoft.com/office/drawing/2014/main" id="{7F0F591F-B26F-FCB3-9A17-2DEB9B886048}"/>
              </a:ext>
            </a:extLst>
          </p:cNvPr>
          <p:cNvPicPr>
            <a:picLocks noGrp="1" noChangeArrowheads="1"/>
          </p:cNvPicPr>
          <p:nvPr>
            <p:ph type="clipArt" sz="half"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560513"/>
            <a:ext cx="8291512" cy="4605337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28F612EB-7559-F90D-F6D1-A68D9E1D6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 Selection</a:t>
            </a:r>
            <a:endParaRPr lang="zh-TW" altLang="en-US" sz="4000" b="1" dirty="0"/>
          </a:p>
        </p:txBody>
      </p:sp>
      <p:pic>
        <p:nvPicPr>
          <p:cNvPr id="12291" name="2AFC4DF2-518C-4B8B-8F3D-545513862C7E">
            <a:extLst>
              <a:ext uri="{FF2B5EF4-FFF2-40B4-BE49-F238E27FC236}">
                <a16:creationId xmlns:a16="http://schemas.microsoft.com/office/drawing/2014/main" id="{9635B678-25FF-DB92-64C8-A7075F8EF6A2}"/>
              </a:ext>
            </a:extLst>
          </p:cNvPr>
          <p:cNvPicPr>
            <a:picLocks noGrp="1" noChangeArrowheads="1"/>
          </p:cNvPicPr>
          <p:nvPr>
            <p:ph type="clipArt" sz="half"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557338"/>
            <a:ext cx="8229600" cy="4535487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484CE23-74A6-ECFB-5171-F4930630DC9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pPr eaLnBrk="1" hangingPunct="1"/>
            <a:r>
              <a:rPr lang="en-US" altLang="zh-TW" sz="4400"/>
              <a:t>Q A Time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DDAB660-A995-CF0B-A6A7-6144093E143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zh-TW" sz="3200"/>
              <a:t>Questions and answers</a:t>
            </a:r>
          </a:p>
          <a:p>
            <a:pPr eaLnBrk="1" hangingPunct="1"/>
            <a:endParaRPr lang="en-US" altLang="zh-TW" sz="3200"/>
          </a:p>
        </p:txBody>
      </p:sp>
      <p:pic>
        <p:nvPicPr>
          <p:cNvPr id="13316" name="圖片 4">
            <a:extLst>
              <a:ext uri="{FF2B5EF4-FFF2-40B4-BE49-F238E27FC236}">
                <a16:creationId xmlns:a16="http://schemas.microsoft.com/office/drawing/2014/main" id="{ACE692D6-5FBB-7239-02B9-DB20DC1B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861E96B-AA0B-AB81-01F1-6CE1CAE7294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700213"/>
            <a:ext cx="60864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87540A-C445-51F8-1C62-7E858D302ACD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Parts</a:t>
            </a:r>
            <a:endParaRPr lang="zh-TW" altLang="en-US" sz="4000" b="1" dirty="0"/>
          </a:p>
        </p:txBody>
      </p:sp>
    </p:spTree>
  </p:cSld>
  <p:clrMapOvr>
    <a:masterClrMapping/>
  </p:clrMapOvr>
  <p:transition advTm="2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DE379B2-8944-6BB6-0526-4D410D32AE8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4" t="11671" r="22479" b="13303"/>
          <a:stretch>
            <a:fillRect/>
          </a:stretch>
        </p:blipFill>
        <p:spPr bwMode="auto">
          <a:xfrm>
            <a:off x="228600" y="1828800"/>
            <a:ext cx="38862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2" name="Rectangle 4">
            <a:extLst>
              <a:ext uri="{FF2B5EF4-FFF2-40B4-BE49-F238E27FC236}">
                <a16:creationId xmlns:a16="http://schemas.microsoft.com/office/drawing/2014/main" id="{A11953F5-120E-B483-75CE-D28D0EC83A4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27563" y="1450975"/>
            <a:ext cx="4033837" cy="23320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/>
              <a:t>Body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800" dirty="0"/>
              <a:t>--</a:t>
            </a:r>
            <a:r>
              <a:rPr lang="en-US" altLang="zh-TW" sz="2400" dirty="0"/>
              <a:t>Materials</a:t>
            </a:r>
          </a:p>
          <a:p>
            <a:pPr lvl="1" eaLnBrk="1" hangingPunct="1">
              <a:defRPr/>
            </a:pPr>
            <a:r>
              <a:rPr lang="en-US" altLang="zh-TW" sz="2200" dirty="0"/>
              <a:t>316 L double melt</a:t>
            </a:r>
          </a:p>
          <a:p>
            <a:pPr lvl="1" eaLnBrk="1" hangingPunct="1">
              <a:defRPr/>
            </a:pPr>
            <a:r>
              <a:rPr lang="en-US" altLang="zh-TW" sz="2200" dirty="0"/>
              <a:t>316 L single melt</a:t>
            </a:r>
          </a:p>
          <a:p>
            <a:pPr lvl="1" eaLnBrk="1" hangingPunct="1">
              <a:defRPr/>
            </a:pPr>
            <a:r>
              <a:rPr lang="en-US" altLang="zh-TW" sz="2200" dirty="0"/>
              <a:t>Hastelloy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E3BAC9-AE71-F683-D35F-87F80F100A5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11691" r="18623" b="14822"/>
          <a:stretch>
            <a:fillRect/>
          </a:stretch>
        </p:blipFill>
        <p:spPr bwMode="auto">
          <a:xfrm>
            <a:off x="228600" y="1905000"/>
            <a:ext cx="4114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3319C403-D91E-539F-8F28-E77060669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900" y="3833813"/>
            <a:ext cx="4033838" cy="20161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800" dirty="0"/>
              <a:t>Poppet Spring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800" dirty="0"/>
              <a:t>--</a:t>
            </a:r>
            <a:r>
              <a:rPr lang="en-US" altLang="zh-TW" sz="2400" dirty="0"/>
              <a:t>Materials</a:t>
            </a:r>
            <a:endParaRPr lang="en-US" altLang="zh-TW" sz="2200" dirty="0"/>
          </a:p>
          <a:p>
            <a:pPr lvl="1" eaLnBrk="1" hangingPunct="1">
              <a:defRPr/>
            </a:pPr>
            <a:r>
              <a:rPr lang="en-US" altLang="zh-TW" sz="2200" dirty="0"/>
              <a:t>316 SST single melt</a:t>
            </a:r>
          </a:p>
          <a:p>
            <a:pPr lvl="1" eaLnBrk="1" hangingPunct="1">
              <a:defRPr/>
            </a:pPr>
            <a:r>
              <a:rPr lang="en-US" altLang="zh-TW" sz="2200" dirty="0"/>
              <a:t>Hastelloy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TW" sz="2800" dirty="0"/>
          </a:p>
        </p:txBody>
      </p:sp>
      <p:pic>
        <p:nvPicPr>
          <p:cNvPr id="11270" name="圖片 4">
            <a:extLst>
              <a:ext uri="{FF2B5EF4-FFF2-40B4-BE49-F238E27FC236}">
                <a16:creationId xmlns:a16="http://schemas.microsoft.com/office/drawing/2014/main" id="{352551C4-B372-1595-7A8B-6B6E2D579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590867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標題 1">
            <a:extLst>
              <a:ext uri="{FF2B5EF4-FFF2-40B4-BE49-F238E27FC236}">
                <a16:creationId xmlns:a16="http://schemas.microsoft.com/office/drawing/2014/main" id="{E29F036F-F500-2DCF-3601-9C4C0A6F3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02E0902-EE4B-B5C9-1E9C-C72013EB9730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Parts</a:t>
            </a:r>
            <a:endParaRPr lang="zh-TW" altLang="en-US" sz="4000" b="1" dirty="0"/>
          </a:p>
        </p:txBody>
      </p:sp>
    </p:spTree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267B3AF-000E-11E3-63D0-5BA0F62D509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11691" r="16119" b="13153"/>
          <a:stretch>
            <a:fillRect/>
          </a:stretch>
        </p:blipFill>
        <p:spPr bwMode="auto">
          <a:xfrm>
            <a:off x="228600" y="1600200"/>
            <a:ext cx="42672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Rectangle 4">
            <a:extLst>
              <a:ext uri="{FF2B5EF4-FFF2-40B4-BE49-F238E27FC236}">
                <a16:creationId xmlns:a16="http://schemas.microsoft.com/office/drawing/2014/main" id="{75F58448-27F3-EF2D-C958-30C0392356F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295400"/>
            <a:ext cx="3810000" cy="18462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/>
              <a:t>Poppet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400" dirty="0"/>
              <a:t>--Meters gas across seat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400" dirty="0"/>
              <a:t>--Moves vertically down 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400" dirty="0"/>
              <a:t>   away from seat 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TW" sz="2400" dirty="0"/>
          </a:p>
          <a:p>
            <a:pPr eaLnBrk="1" hangingPunct="1">
              <a:defRPr/>
            </a:pPr>
            <a:endParaRPr lang="en-US" altLang="zh-TW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7EBAE1-069B-5CDC-9EF3-92633F397FD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10020" r="21127" b="13153"/>
          <a:stretch>
            <a:fillRect/>
          </a:stretch>
        </p:blipFill>
        <p:spPr bwMode="auto">
          <a:xfrm>
            <a:off x="152400" y="1600200"/>
            <a:ext cx="3962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26AF41-1C62-6F2E-B312-4E7446923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141663"/>
            <a:ext cx="3810000" cy="30956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800" dirty="0"/>
              <a:t>Seat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400" dirty="0"/>
              <a:t>--Forms the orifice in the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400" dirty="0"/>
              <a:t>   regulator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400" dirty="0"/>
              <a:t>--Materials</a:t>
            </a:r>
          </a:p>
          <a:p>
            <a:pPr lvl="1" eaLnBrk="1" hangingPunct="1">
              <a:defRPr/>
            </a:pPr>
            <a:r>
              <a:rPr lang="en-US" altLang="zh-TW" sz="2200" dirty="0"/>
              <a:t>PCTFE</a:t>
            </a:r>
          </a:p>
          <a:p>
            <a:pPr lvl="1" eaLnBrk="1" hangingPunct="1">
              <a:defRPr/>
            </a:pPr>
            <a:r>
              <a:rPr lang="en-US" altLang="zh-TW" sz="2200" dirty="0" err="1"/>
              <a:t>Vespel</a:t>
            </a:r>
            <a:endParaRPr lang="en-US" altLang="zh-TW" sz="2200" dirty="0"/>
          </a:p>
          <a:p>
            <a:pPr lvl="1" eaLnBrk="1" hangingPunct="1">
              <a:defRPr/>
            </a:pPr>
            <a:r>
              <a:rPr lang="en-US" altLang="zh-TW" sz="2200" dirty="0"/>
              <a:t>Peek</a:t>
            </a:r>
          </a:p>
          <a:p>
            <a:pPr lvl="1" eaLnBrk="1" hangingPunct="1">
              <a:defRPr/>
            </a:pPr>
            <a:endParaRPr lang="en-US" altLang="zh-TW" sz="2200" dirty="0"/>
          </a:p>
          <a:p>
            <a:pPr eaLnBrk="1" hangingPunct="1">
              <a:defRPr/>
            </a:pPr>
            <a:endParaRPr lang="en-US" altLang="zh-TW" sz="2400" dirty="0"/>
          </a:p>
        </p:txBody>
      </p:sp>
      <p:pic>
        <p:nvPicPr>
          <p:cNvPr id="13318" name="圖片 4">
            <a:extLst>
              <a:ext uri="{FF2B5EF4-FFF2-40B4-BE49-F238E27FC236}">
                <a16:creationId xmlns:a16="http://schemas.microsoft.com/office/drawing/2014/main" id="{B9478D11-32D6-7B02-9DC0-89E475B37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標題 1">
            <a:extLst>
              <a:ext uri="{FF2B5EF4-FFF2-40B4-BE49-F238E27FC236}">
                <a16:creationId xmlns:a16="http://schemas.microsoft.com/office/drawing/2014/main" id="{15C10872-A07B-A4D2-A9CC-889A5EFC9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36E10D6D-C807-66EC-9519-B2BCC114444B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Parts</a:t>
            </a:r>
            <a:endParaRPr lang="zh-TW" altLang="en-US" sz="4000" b="1" dirty="0"/>
          </a:p>
        </p:txBody>
      </p:sp>
    </p:spTree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E958BE0-289C-65CE-7CE1-D12B2FE5068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13361" r="13615" b="13153"/>
          <a:stretch>
            <a:fillRect/>
          </a:stretch>
        </p:blipFill>
        <p:spPr bwMode="auto">
          <a:xfrm>
            <a:off x="152400" y="1828800"/>
            <a:ext cx="4419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D7536A97-FFEB-AA50-BF17-AA6A10251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1828800"/>
            <a:ext cx="3810000" cy="10461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800" dirty="0"/>
              <a:t>Nozzle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400" dirty="0"/>
              <a:t> --Clamps seat in the body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8A4066-1F0F-D27C-C2F4-74B87CC15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7538" y="2997200"/>
            <a:ext cx="4038600" cy="28082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/>
              <a:t>Diaphragm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 --</a:t>
            </a:r>
            <a:r>
              <a:rPr lang="en-US" altLang="zh-TW" sz="2000" dirty="0"/>
              <a:t> </a:t>
            </a:r>
            <a:r>
              <a:rPr lang="en-US" altLang="zh-TW" sz="2400" dirty="0"/>
              <a:t>Materials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400" dirty="0"/>
              <a:t>      </a:t>
            </a:r>
            <a:r>
              <a:rPr lang="en-US" altLang="zh-TW" sz="2200" dirty="0"/>
              <a:t>Ni-Cr-Mo alloy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 --Normally incorporates 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    convolutions to provide   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    better diaphragm movement</a:t>
            </a:r>
          </a:p>
          <a:p>
            <a:pPr marL="0" indent="0" eaLnBrk="1" hangingPunct="1">
              <a:buFontTx/>
              <a:buNone/>
              <a:defRPr/>
            </a:pPr>
            <a:endParaRPr lang="zh-TW" altLang="en-US" dirty="0"/>
          </a:p>
        </p:txBody>
      </p:sp>
      <p:pic>
        <p:nvPicPr>
          <p:cNvPr id="15365" name="Picture 2">
            <a:extLst>
              <a:ext uri="{FF2B5EF4-FFF2-40B4-BE49-F238E27FC236}">
                <a16:creationId xmlns:a16="http://schemas.microsoft.com/office/drawing/2014/main" id="{DA10E696-B142-355C-C3B9-3EE6B15BC78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10020" r="17371" b="14822"/>
          <a:stretch>
            <a:fillRect/>
          </a:stretch>
        </p:blipFill>
        <p:spPr bwMode="auto">
          <a:xfrm>
            <a:off x="152400" y="1752600"/>
            <a:ext cx="4191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圖片 4">
            <a:extLst>
              <a:ext uri="{FF2B5EF4-FFF2-40B4-BE49-F238E27FC236}">
                <a16:creationId xmlns:a16="http://schemas.microsoft.com/office/drawing/2014/main" id="{A3D0B2EE-32A2-A953-5928-C9A45FD24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標題 1">
            <a:extLst>
              <a:ext uri="{FF2B5EF4-FFF2-40B4-BE49-F238E27FC236}">
                <a16:creationId xmlns:a16="http://schemas.microsoft.com/office/drawing/2014/main" id="{1DDAA113-E1CC-B63E-5561-724A7BDB6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7A2EFD9-B463-5D82-0783-885ABEA48390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Parts</a:t>
            </a:r>
            <a:endParaRPr lang="zh-TW" altLang="en-US" sz="4000" b="1" dirty="0"/>
          </a:p>
        </p:txBody>
      </p:sp>
    </p:spTree>
  </p:cSld>
  <p:clrMapOvr>
    <a:masterClrMapping/>
  </p:clrMapOvr>
  <p:transition advTm="2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FA606AC-8C45-EF63-4B8F-14239FCB31E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t="11691" r="18623" b="14822"/>
          <a:stretch>
            <a:fillRect/>
          </a:stretch>
        </p:blipFill>
        <p:spPr bwMode="auto">
          <a:xfrm>
            <a:off x="152400" y="1600200"/>
            <a:ext cx="4191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Rectangle 4">
            <a:extLst>
              <a:ext uri="{FF2B5EF4-FFF2-40B4-BE49-F238E27FC236}">
                <a16:creationId xmlns:a16="http://schemas.microsoft.com/office/drawing/2014/main" id="{A752A7B7-78E2-7B1B-901B-4EE83E90D3B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52963" y="1600200"/>
            <a:ext cx="4033837" cy="1828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/>
              <a:t>Cap Assembly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800" dirty="0"/>
              <a:t>--</a:t>
            </a:r>
            <a:r>
              <a:rPr lang="en-US" altLang="zh-TW" sz="2200" dirty="0"/>
              <a:t>adjusting stem and spring 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   on diaphragm to set outlet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   pressure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TW" sz="2800" dirty="0"/>
          </a:p>
          <a:p>
            <a:pPr eaLnBrk="1" hangingPunct="1">
              <a:buFontTx/>
              <a:buNone/>
              <a:defRPr/>
            </a:pPr>
            <a:endParaRPr lang="en-US" altLang="zh-TW" sz="2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627257E-0799-7177-085B-4B50CFFB1B2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t="11691" r="13615" b="13153"/>
          <a:stretch>
            <a:fillRect/>
          </a:stretch>
        </p:blipFill>
        <p:spPr bwMode="auto">
          <a:xfrm>
            <a:off x="152400" y="1600200"/>
            <a:ext cx="4495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35B810D0-CEE5-87B6-4D35-81EA91857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8" y="3667125"/>
            <a:ext cx="4033837" cy="15906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TW" sz="2800" dirty="0"/>
              <a:t>Bonnet Nut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--Holds cap assemble and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  diaphragm against body of   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TW" sz="2200" dirty="0"/>
              <a:t>  regulator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TW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7335BF-E591-52FC-13C6-A1E7F8703774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11691" r="17371" b="14822"/>
          <a:stretch>
            <a:fillRect/>
          </a:stretch>
        </p:blipFill>
        <p:spPr bwMode="auto">
          <a:xfrm>
            <a:off x="217488" y="1573213"/>
            <a:ext cx="4191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A7C236-AECB-0F0B-47B5-794403FED54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7" t="11691" r="21127" b="14822"/>
          <a:stretch>
            <a:fillRect/>
          </a:stretch>
        </p:blipFill>
        <p:spPr bwMode="auto">
          <a:xfrm>
            <a:off x="84138" y="1585913"/>
            <a:ext cx="4114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F767FB-C1E8-7963-F5AA-378592049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11586" r="12442" b="13257"/>
          <a:stretch>
            <a:fillRect/>
          </a:stretch>
        </p:blipFill>
        <p:spPr bwMode="auto">
          <a:xfrm>
            <a:off x="149225" y="1576388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圖片 4">
            <a:extLst>
              <a:ext uri="{FF2B5EF4-FFF2-40B4-BE49-F238E27FC236}">
                <a16:creationId xmlns:a16="http://schemas.microsoft.com/office/drawing/2014/main" id="{9D85756D-4DF9-8D41-5440-C59F1CAF8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8" name="標題 4">
            <a:extLst>
              <a:ext uri="{FF2B5EF4-FFF2-40B4-BE49-F238E27FC236}">
                <a16:creationId xmlns:a16="http://schemas.microsoft.com/office/drawing/2014/main" id="{EAE5FF1F-15C2-24BC-731F-C48B28C51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7018F16-96CF-5AC4-37ED-53DDF9B77458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b="1" dirty="0"/>
              <a:t>Regulator Parts</a:t>
            </a:r>
            <a:endParaRPr lang="zh-TW" altLang="en-US" sz="4000" b="1" dirty="0"/>
          </a:p>
        </p:txBody>
      </p:sp>
    </p:spTree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3F616EF-417A-8714-5837-82FD85EA9F5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4213" y="1614488"/>
            <a:ext cx="7629525" cy="642937"/>
          </a:xfrm>
        </p:spPr>
        <p:txBody>
          <a:bodyPr anchor="ctr"/>
          <a:lstStyle/>
          <a:p>
            <a:pPr eaLnBrk="1" hangingPunct="1"/>
            <a:r>
              <a:rPr lang="en-US" altLang="zh-TW" sz="4400"/>
              <a:t>(How It Works)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72448CE-E363-298D-8C2D-9178112F859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47813" y="2708275"/>
            <a:ext cx="6400800" cy="2138363"/>
          </a:xfrm>
          <a:noFill/>
        </p:spPr>
        <p:txBody>
          <a:bodyPr>
            <a:spAutoFit/>
          </a:bodyPr>
          <a:lstStyle/>
          <a:p>
            <a:pPr eaLnBrk="1" hangingPunct="1"/>
            <a:r>
              <a:rPr lang="en-US" altLang="zh-TW" sz="3200"/>
              <a:t>Regulators are used to reduce an inlet pressure to a lower outlet pressure</a:t>
            </a:r>
          </a:p>
          <a:p>
            <a:pPr eaLnBrk="1" hangingPunct="1"/>
            <a:r>
              <a:rPr lang="en-US" altLang="zh-TW" sz="3200"/>
              <a:t>  If on/off shut off is desired, use a valve not a regulator</a:t>
            </a:r>
          </a:p>
        </p:txBody>
      </p:sp>
      <p:pic>
        <p:nvPicPr>
          <p:cNvPr id="19460" name="圖片 4">
            <a:extLst>
              <a:ext uri="{FF2B5EF4-FFF2-40B4-BE49-F238E27FC236}">
                <a16:creationId xmlns:a16="http://schemas.microsoft.com/office/drawing/2014/main" id="{25C010AB-50BD-574D-0B92-AB46D08D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940425"/>
            <a:ext cx="23590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70DD35-0355-1D5E-2BE0-5AF99ED2D20D}"/>
              </a:ext>
            </a:extLst>
          </p:cNvPr>
          <p:cNvSpPr/>
          <p:nvPr/>
        </p:nvSpPr>
        <p:spPr>
          <a:xfrm>
            <a:off x="315913" y="6407150"/>
            <a:ext cx="6130925" cy="46038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C13B2A-DB9A-AF66-FB9C-D38E49C24CC7}"/>
              </a:ext>
            </a:extLst>
          </p:cNvPr>
          <p:cNvSpPr/>
          <p:nvPr/>
        </p:nvSpPr>
        <p:spPr>
          <a:xfrm>
            <a:off x="315913" y="6361113"/>
            <a:ext cx="6130925" cy="46037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865441-C07E-E4F1-3CC2-75A7C60B59A3}"/>
              </a:ext>
            </a:extLst>
          </p:cNvPr>
          <p:cNvSpPr txBox="1">
            <a:spLocks/>
          </p:cNvSpPr>
          <p:nvPr/>
        </p:nvSpPr>
        <p:spPr>
          <a:xfrm>
            <a:off x="500063" y="412750"/>
            <a:ext cx="8382000" cy="866775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000" dirty="0"/>
              <a:t>Regulator Function</a:t>
            </a:r>
            <a:endParaRPr lang="zh-TW" altLang="en-US" sz="4000" b="1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1401</Words>
  <Application>Microsoft Office PowerPoint</Application>
  <PresentationFormat>如螢幕大小 (4:3)</PresentationFormat>
  <Paragraphs>294</Paragraphs>
  <Slides>35</Slides>
  <Notes>12</Notes>
  <HiddenSlides>0</HiddenSlides>
  <MMClips>0</MMClips>
  <ScaleCrop>false</ScaleCrop>
  <HeadingPairs>
    <vt:vector size="8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9" baseType="lpstr">
      <vt:lpstr>Arial</vt:lpstr>
      <vt:lpstr>Times New Roman</vt:lpstr>
      <vt:lpstr>預設簡報設計</vt:lpstr>
      <vt:lpstr>Photo Editor Photo</vt:lpstr>
      <vt:lpstr>博  克  聯  合  有  限  公  司 PULTEK ASSOCIATION CO.,LTD </vt:lpstr>
      <vt:lpstr>博  克  聯  合  有  限  公  司 PULTEK ASSOCIATION CO.,LTD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(How It Works) </vt:lpstr>
      <vt:lpstr>PowerPoint 簡報</vt:lpstr>
      <vt:lpstr>Outlet Pressure Setting Achieved </vt:lpstr>
      <vt:lpstr>Pressure Drop with Flow </vt:lpstr>
      <vt:lpstr>Droop Causes and Effects </vt:lpstr>
      <vt:lpstr>Droop Chart/Curve </vt:lpstr>
      <vt:lpstr>Supply Pressure Effect </vt:lpstr>
      <vt:lpstr>Supply Pressure Effect - Cause</vt:lpstr>
      <vt:lpstr>Examples</vt:lpstr>
      <vt:lpstr>PowerPoint 簡報</vt:lpstr>
      <vt:lpstr>Free Poppet Regulator </vt:lpstr>
      <vt:lpstr>Tied Diaphragm Regulator</vt:lpstr>
      <vt:lpstr>Two Stage Tied Diaphragm Regulator </vt:lpstr>
      <vt:lpstr>Absolute Pressure Regulators</vt:lpstr>
      <vt:lpstr> Springless Regulator</vt:lpstr>
      <vt:lpstr>Across the Seat Leak</vt:lpstr>
      <vt:lpstr>Across the seat leak causes</vt:lpstr>
      <vt:lpstr>Outboard Leak </vt:lpstr>
      <vt:lpstr>Outboard leak (continued)</vt:lpstr>
      <vt:lpstr>Outboard leak main causes</vt:lpstr>
      <vt:lpstr>Operator induced failure</vt:lpstr>
      <vt:lpstr>Regulator  Selection</vt:lpstr>
      <vt:lpstr>Regulator  Selection</vt:lpstr>
      <vt:lpstr>Regulator  Selection</vt:lpstr>
      <vt:lpstr>Regulator  Selection</vt:lpstr>
      <vt:lpstr>Regulator  Selection</vt:lpstr>
      <vt:lpstr>Q A Time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Pressure Regulation</dc:title>
  <dc:creator>NS</dc:creator>
  <cp:lastModifiedBy>文芳yvonne 張</cp:lastModifiedBy>
  <cp:revision>26</cp:revision>
  <dcterms:created xsi:type="dcterms:W3CDTF">2009-04-01T02:28:32Z</dcterms:created>
  <dcterms:modified xsi:type="dcterms:W3CDTF">2022-12-13T08:04:39Z</dcterms:modified>
</cp:coreProperties>
</file>